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5" r:id="rId4"/>
    <p:sldId id="264" r:id="rId5"/>
    <p:sldId id="260" r:id="rId6"/>
    <p:sldId id="266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82" d="100"/>
          <a:sy n="182" d="100"/>
        </p:scale>
        <p:origin x="-112" y="-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3BFE9-DA38-CF4D-B870-9F0C7CE0D020}" type="datetimeFigureOut">
              <a:rPr lang="en-US" smtClean="0"/>
              <a:t>20/7/20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410CBF-0C4B-A540-ABFE-441B3C87D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147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10CBF-0C4B-A540-ABFE-441B3C87D8A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800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87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75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86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953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458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435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470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746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823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235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666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B1ABF-8D35-994A-A48B-5B88496D54E2}" type="datetimeFigureOut">
              <a:rPr lang="en-US" smtClean="0"/>
              <a:t>20/7/20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15441-E453-4642-865A-C02722E28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20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8" Type="http://schemas.openxmlformats.org/officeDocument/2006/relationships/image" Target="../media/image7.emf"/><Relationship Id="rId9" Type="http://schemas.openxmlformats.org/officeDocument/2006/relationships/image" Target="../media/image8.emf"/><Relationship Id="rId10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emf"/><Relationship Id="rId12" Type="http://schemas.openxmlformats.org/officeDocument/2006/relationships/image" Target="../media/image20.emf"/><Relationship Id="rId13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6" Type="http://schemas.openxmlformats.org/officeDocument/2006/relationships/image" Target="../media/image14.emf"/><Relationship Id="rId7" Type="http://schemas.openxmlformats.org/officeDocument/2006/relationships/image" Target="../media/image15.emf"/><Relationship Id="rId8" Type="http://schemas.openxmlformats.org/officeDocument/2006/relationships/image" Target="../media/image16.emf"/><Relationship Id="rId9" Type="http://schemas.openxmlformats.org/officeDocument/2006/relationships/image" Target="../media/image17.emf"/><Relationship Id="rId10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7.emf"/><Relationship Id="rId12" Type="http://schemas.openxmlformats.org/officeDocument/2006/relationships/image" Target="../media/image13.emf"/><Relationship Id="rId13" Type="http://schemas.openxmlformats.org/officeDocument/2006/relationships/image" Target="../media/image28.emf"/><Relationship Id="rId14" Type="http://schemas.openxmlformats.org/officeDocument/2006/relationships/image" Target="../media/image29.emf"/><Relationship Id="rId15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emf"/><Relationship Id="rId4" Type="http://schemas.openxmlformats.org/officeDocument/2006/relationships/image" Target="../media/image11.emf"/><Relationship Id="rId5" Type="http://schemas.openxmlformats.org/officeDocument/2006/relationships/image" Target="../media/image12.emf"/><Relationship Id="rId6" Type="http://schemas.openxmlformats.org/officeDocument/2006/relationships/image" Target="../media/image22.emf"/><Relationship Id="rId7" Type="http://schemas.openxmlformats.org/officeDocument/2006/relationships/image" Target="../media/image23.emf"/><Relationship Id="rId8" Type="http://schemas.openxmlformats.org/officeDocument/2006/relationships/image" Target="../media/image24.emf"/><Relationship Id="rId9" Type="http://schemas.openxmlformats.org/officeDocument/2006/relationships/image" Target="../media/image25.emf"/><Relationship Id="rId10" Type="http://schemas.openxmlformats.org/officeDocument/2006/relationships/image" Target="../media/image2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137558" y="4344348"/>
            <a:ext cx="385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r>
              <a:rPr lang="en-US" baseline="-25000" dirty="0" smtClean="0">
                <a:latin typeface="Arial"/>
                <a:cs typeface="Arial"/>
              </a:rPr>
              <a:t>1</a:t>
            </a:r>
            <a:endParaRPr lang="en-US" baseline="-25000" dirty="0">
              <a:latin typeface="Arial"/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6" y="447514"/>
            <a:ext cx="434167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 smtClean="0">
                <a:latin typeface="Arial"/>
                <a:cs typeface="Arial"/>
              </a:rPr>
              <a:t>A     Examine small window</a:t>
            </a:r>
            <a:endParaRPr lang="en-US" sz="2500" b="1" dirty="0">
              <a:latin typeface="Arial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112" y="2324718"/>
            <a:ext cx="2650365" cy="4808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4112" y="4470667"/>
            <a:ext cx="2615085" cy="10097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7270" y="1580932"/>
            <a:ext cx="259192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Arial"/>
                <a:cs typeface="Arial"/>
              </a:rPr>
              <a:t>Full reference haplotypes aligned with genotypes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337" y="4070028"/>
            <a:ext cx="26025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Full genotype for sample 1</a:t>
            </a:r>
            <a:endParaRPr lang="en-US" sz="1600" dirty="0">
              <a:latin typeface="Arial"/>
              <a:cs typeface="Arial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005108" y="2255110"/>
            <a:ext cx="0" cy="62004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341561" y="2255110"/>
            <a:ext cx="0" cy="62004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005108" y="4420634"/>
            <a:ext cx="0" cy="20015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341561" y="4421056"/>
            <a:ext cx="0" cy="20015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Left Brace 43"/>
          <p:cNvSpPr/>
          <p:nvPr/>
        </p:nvSpPr>
        <p:spPr>
          <a:xfrm>
            <a:off x="2753616" y="1198847"/>
            <a:ext cx="345917" cy="2628620"/>
          </a:xfrm>
          <a:prstGeom prst="leftBrace">
            <a:avLst>
              <a:gd name="adj1" fmla="val 47885"/>
              <a:gd name="adj2" fmla="val 513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Arrow Connector 45"/>
          <p:cNvCxnSpPr/>
          <p:nvPr/>
        </p:nvCxnSpPr>
        <p:spPr>
          <a:xfrm flipH="1">
            <a:off x="1097130" y="2549254"/>
            <a:ext cx="16933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>
            <a:off x="1175910" y="4513562"/>
            <a:ext cx="169330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eft Brace 50"/>
          <p:cNvSpPr/>
          <p:nvPr/>
        </p:nvSpPr>
        <p:spPr>
          <a:xfrm>
            <a:off x="2869209" y="4277691"/>
            <a:ext cx="184048" cy="457938"/>
          </a:xfrm>
          <a:prstGeom prst="leftBrace">
            <a:avLst>
              <a:gd name="adj1" fmla="val 47885"/>
              <a:gd name="adj2" fmla="val 5131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066680"/>
              </p:ext>
            </p:extLst>
          </p:nvPr>
        </p:nvGraphicFramePr>
        <p:xfrm>
          <a:off x="3592325" y="1229459"/>
          <a:ext cx="1513026" cy="2603256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1"/>
                <a:gridCol w="252171"/>
                <a:gridCol w="252171"/>
                <a:gridCol w="252171"/>
                <a:gridCol w="252171"/>
                <a:gridCol w="252171"/>
              </a:tblGrid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055" y="1263574"/>
            <a:ext cx="203332" cy="2513921"/>
          </a:xfrm>
          <a:prstGeom prst="rect">
            <a:avLst/>
          </a:prstGeom>
        </p:spPr>
      </p:pic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222185"/>
              </p:ext>
            </p:extLst>
          </p:nvPr>
        </p:nvGraphicFramePr>
        <p:xfrm>
          <a:off x="3528605" y="4379292"/>
          <a:ext cx="1513026" cy="335063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1"/>
                <a:gridCol w="252171"/>
                <a:gridCol w="252171"/>
                <a:gridCol w="252171"/>
                <a:gridCol w="252171"/>
                <a:gridCol w="252171"/>
              </a:tblGrid>
              <a:tr h="335063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3417351" y="4009960"/>
            <a:ext cx="166672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 smtClean="0">
                <a:latin typeface="Arial"/>
                <a:cs typeface="Arial"/>
              </a:rPr>
              <a:t>Target genotype</a:t>
            </a:r>
            <a:endParaRPr lang="en-US" sz="1500" b="1" dirty="0">
              <a:latin typeface="Arial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27405" y="889794"/>
            <a:ext cx="218378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 smtClean="0">
                <a:latin typeface="Arial"/>
                <a:cs typeface="Arial"/>
              </a:rPr>
              <a:t>Reference haplotypes</a:t>
            </a:r>
            <a:endParaRPr lang="en-US" sz="15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4237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5181206" y="3647246"/>
            <a:ext cx="2448762" cy="8858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 cmpd="sng">
            <a:solidFill>
              <a:srgbClr val="0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5" tIns="45712" rIns="91425" bIns="45712"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731453" y="1600728"/>
            <a:ext cx="1837655" cy="55166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 cmpd="sng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25" tIns="45712" rIns="91425" bIns="45712" rtlCol="0" anchor="ctr"/>
          <a:lstStyle/>
          <a:p>
            <a:pPr algn="ctr"/>
            <a:endParaRPr lang="en-US"/>
          </a:p>
        </p:txBody>
      </p:sp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824150"/>
              </p:ext>
            </p:extLst>
          </p:nvPr>
        </p:nvGraphicFramePr>
        <p:xfrm>
          <a:off x="478572" y="990239"/>
          <a:ext cx="1513026" cy="2603256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1"/>
                <a:gridCol w="252171"/>
                <a:gridCol w="252171"/>
                <a:gridCol w="252171"/>
                <a:gridCol w="252171"/>
                <a:gridCol w="252171"/>
              </a:tblGrid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082425"/>
              </p:ext>
            </p:extLst>
          </p:nvPr>
        </p:nvGraphicFramePr>
        <p:xfrm>
          <a:off x="499781" y="4220442"/>
          <a:ext cx="1513026" cy="335063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1"/>
                <a:gridCol w="252171"/>
                <a:gridCol w="252171"/>
                <a:gridCol w="252171"/>
                <a:gridCol w="252171"/>
                <a:gridCol w="252171"/>
              </a:tblGrid>
              <a:tr h="335063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388527" y="3851110"/>
            <a:ext cx="166672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 smtClean="0">
                <a:latin typeface="Arial"/>
                <a:cs typeface="Arial"/>
              </a:rPr>
              <a:t>Target genotype</a:t>
            </a:r>
            <a:endParaRPr lang="en-US" sz="1500" b="1" dirty="0">
              <a:latin typeface="Arial"/>
              <a:cs typeface="Arial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2108900" y="2337212"/>
            <a:ext cx="11085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2171187" y="4320063"/>
            <a:ext cx="66514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055252" y="1736681"/>
            <a:ext cx="11764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atin typeface="Arial"/>
                <a:cs typeface="Arial"/>
              </a:rPr>
              <a:t>Find unique haplotypes</a:t>
            </a:r>
            <a:endParaRPr lang="en-US" sz="1500" dirty="0">
              <a:latin typeface="Arial"/>
              <a:cs typeface="Arial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55252" y="3647246"/>
            <a:ext cx="1241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atin typeface="Arial"/>
                <a:cs typeface="Arial"/>
              </a:rPr>
              <a:t>Initialize </a:t>
            </a:r>
            <a:r>
              <a:rPr lang="en-US" sz="1500" dirty="0" err="1" smtClean="0">
                <a:latin typeface="Arial"/>
                <a:cs typeface="Arial"/>
              </a:rPr>
              <a:t>missings</a:t>
            </a:r>
            <a:endParaRPr lang="en-US" sz="1500" dirty="0">
              <a:latin typeface="Arial"/>
              <a:cs typeface="Arial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81062" y="948835"/>
            <a:ext cx="17915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latin typeface="Arial"/>
                <a:cs typeface="Arial"/>
              </a:rPr>
              <a:t>Unique reference haplotypes</a:t>
            </a:r>
            <a:endParaRPr lang="en-US" sz="1500" b="1" dirty="0">
              <a:latin typeface="Arial"/>
              <a:cs typeface="Arial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5243084" y="1909892"/>
            <a:ext cx="295527" cy="3701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811062"/>
              </p:ext>
            </p:extLst>
          </p:nvPr>
        </p:nvGraphicFramePr>
        <p:xfrm>
          <a:off x="3659541" y="1600728"/>
          <a:ext cx="1513026" cy="976221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1"/>
                <a:gridCol w="252171"/>
                <a:gridCol w="252171"/>
                <a:gridCol w="252171"/>
                <a:gridCol w="252171"/>
                <a:gridCol w="252171"/>
              </a:tblGrid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40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rgbClr val="000000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rgbClr val="000000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847674"/>
              </p:ext>
            </p:extLst>
          </p:nvPr>
        </p:nvGraphicFramePr>
        <p:xfrm>
          <a:off x="3381062" y="4174275"/>
          <a:ext cx="1513026" cy="335063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52171"/>
                <a:gridCol w="252171"/>
                <a:gridCol w="252171"/>
                <a:gridCol w="252171"/>
                <a:gridCol w="252171"/>
                <a:gridCol w="252171"/>
              </a:tblGrid>
              <a:tr h="335063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T="34290" marB="3429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5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95" y="1028608"/>
            <a:ext cx="203332" cy="251392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30" y="4364751"/>
            <a:ext cx="182398" cy="12159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0966" y="1670754"/>
            <a:ext cx="198506" cy="842147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2196" y="3792708"/>
            <a:ext cx="2268802" cy="281747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5172567" y="3351153"/>
            <a:ext cx="24574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 smtClean="0">
                <a:latin typeface="Arial"/>
                <a:cs typeface="Arial"/>
              </a:rPr>
              <a:t>Candidate haplotypes</a:t>
            </a:r>
            <a:endParaRPr lang="en-US" sz="1500" b="1" dirty="0">
              <a:latin typeface="Arial"/>
              <a:cs typeface="Arial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4216" y="4123934"/>
            <a:ext cx="2266783" cy="281496"/>
          </a:xfrm>
          <a:prstGeom prst="rect">
            <a:avLst/>
          </a:prstGeom>
        </p:spPr>
      </p:pic>
      <p:pic>
        <p:nvPicPr>
          <p:cNvPr id="53" name="Picture 52" descr="h_1_+_h_4_approx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226" y="1741012"/>
            <a:ext cx="1642336" cy="266775"/>
          </a:xfrm>
          <a:prstGeom prst="rect">
            <a:avLst/>
          </a:prstGeom>
        </p:spPr>
      </p:pic>
      <p:cxnSp>
        <p:nvCxnSpPr>
          <p:cNvPr id="54" name="Straight Arrow Connector 53"/>
          <p:cNvCxnSpPr/>
          <p:nvPr/>
        </p:nvCxnSpPr>
        <p:spPr>
          <a:xfrm flipV="1">
            <a:off x="4790722" y="2167907"/>
            <a:ext cx="747889" cy="19830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642412" y="967454"/>
            <a:ext cx="19266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smtClean="0">
                <a:latin typeface="Arial"/>
                <a:cs typeface="Arial"/>
              </a:rPr>
              <a:t>Find           using least squares</a:t>
            </a:r>
            <a:endParaRPr lang="en-US" sz="1500" dirty="0">
              <a:latin typeface="Arial"/>
              <a:cs typeface="Arial"/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5391" y="1058546"/>
            <a:ext cx="440500" cy="169029"/>
          </a:xfrm>
          <a:prstGeom prst="rect">
            <a:avLst/>
          </a:prstGeom>
        </p:spPr>
      </p:pic>
      <p:cxnSp>
        <p:nvCxnSpPr>
          <p:cNvPr id="57" name="Straight Arrow Connector 56"/>
          <p:cNvCxnSpPr/>
          <p:nvPr/>
        </p:nvCxnSpPr>
        <p:spPr>
          <a:xfrm>
            <a:off x="5980473" y="2433648"/>
            <a:ext cx="0" cy="8119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064933" y="2471759"/>
            <a:ext cx="16628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atin typeface="Arial"/>
                <a:cs typeface="Arial"/>
              </a:rPr>
              <a:t>Extract matching haplotypes</a:t>
            </a:r>
            <a:endParaRPr lang="en-US" sz="1500" dirty="0">
              <a:latin typeface="Arial"/>
              <a:cs typeface="Arial"/>
            </a:endParaRPr>
          </a:p>
        </p:txBody>
      </p:sp>
      <p:pic>
        <p:nvPicPr>
          <p:cNvPr id="36" name="Picture 35" descr="x_1'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610" y="4218567"/>
            <a:ext cx="209157" cy="247186"/>
          </a:xfrm>
          <a:prstGeom prst="rect">
            <a:avLst/>
          </a:prstGeom>
        </p:spPr>
      </p:pic>
      <p:pic>
        <p:nvPicPr>
          <p:cNvPr id="63" name="Picture 62" descr="||x_1'_-_h_1_-_h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662" y="2891628"/>
            <a:ext cx="1560426" cy="782690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91832" y="447514"/>
            <a:ext cx="789896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 smtClean="0">
                <a:latin typeface="Arial"/>
                <a:cs typeface="Arial"/>
              </a:rPr>
              <a:t>B   Find optimal haplotype pairs via least squares </a:t>
            </a:r>
            <a:endParaRPr lang="en-US" sz="25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7963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366713"/>
              </p:ext>
            </p:extLst>
          </p:nvPr>
        </p:nvGraphicFramePr>
        <p:xfrm>
          <a:off x="5441249" y="2600202"/>
          <a:ext cx="1040523" cy="160490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040523"/>
              </a:tblGrid>
              <a:tr h="337637">
                <a:tc>
                  <a:txBody>
                    <a:bodyPr/>
                    <a:lstStyle/>
                    <a:p>
                      <a:pPr algn="ctr"/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485088"/>
              </p:ext>
            </p:extLst>
          </p:nvPr>
        </p:nvGraphicFramePr>
        <p:xfrm>
          <a:off x="1105833" y="978210"/>
          <a:ext cx="1638778" cy="160490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638778"/>
              </a:tblGrid>
              <a:tr h="33763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271505"/>
              </p:ext>
            </p:extLst>
          </p:nvPr>
        </p:nvGraphicFramePr>
        <p:xfrm>
          <a:off x="3178206" y="993949"/>
          <a:ext cx="1560058" cy="160490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560058"/>
              </a:tblGrid>
              <a:tr h="33763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 2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 descr="pmb_h_pmb_5_,_h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511" y="2139054"/>
            <a:ext cx="1113703" cy="270471"/>
          </a:xfrm>
          <a:prstGeom prst="rect">
            <a:avLst/>
          </a:prstGeom>
        </p:spPr>
      </p:pic>
      <p:pic>
        <p:nvPicPr>
          <p:cNvPr id="7" name="Picture 6" descr="pmb_h_pmb_1_,_h_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18" y="1530100"/>
            <a:ext cx="1181512" cy="286939"/>
          </a:xfrm>
          <a:prstGeom prst="rect">
            <a:avLst/>
          </a:prstGeom>
        </p:spPr>
      </p:pic>
      <p:pic>
        <p:nvPicPr>
          <p:cNvPr id="8" name="Picture 7" descr="pmb_h_pmb_1_,_h_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793" y="1525931"/>
            <a:ext cx="1113703" cy="270471"/>
          </a:xfrm>
          <a:prstGeom prst="rect">
            <a:avLst/>
          </a:prstGeom>
        </p:spPr>
      </p:pic>
      <p:pic>
        <p:nvPicPr>
          <p:cNvPr id="9" name="Picture 8" descr="h_4,_pmb_h_pmb_5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18" y="2123315"/>
            <a:ext cx="1113703" cy="27439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3231742"/>
            <a:ext cx="1173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Crossover:</a:t>
            </a:r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401616"/>
              </p:ext>
            </p:extLst>
          </p:nvPr>
        </p:nvGraphicFramePr>
        <p:xfrm>
          <a:off x="1127793" y="2572673"/>
          <a:ext cx="1609764" cy="160490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609764"/>
              </a:tblGrid>
              <a:tr h="337637">
                <a:tc>
                  <a:txBody>
                    <a:bodyPr/>
                    <a:lstStyle/>
                    <a:p>
                      <a:pPr algn="ctr"/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377485"/>
              </p:ext>
            </p:extLst>
          </p:nvPr>
        </p:nvGraphicFramePr>
        <p:xfrm>
          <a:off x="3178998" y="2588412"/>
          <a:ext cx="1562642" cy="160490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562642"/>
              </a:tblGrid>
              <a:tr h="337637">
                <a:tc>
                  <a:txBody>
                    <a:bodyPr/>
                    <a:lstStyle/>
                    <a:p>
                      <a:pPr algn="ctr"/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</a:tbl>
          </a:graphicData>
        </a:graphic>
      </p:graphicFrame>
      <p:cxnSp>
        <p:nvCxnSpPr>
          <p:cNvPr id="17" name="Straight Connector 16"/>
          <p:cNvCxnSpPr/>
          <p:nvPr/>
        </p:nvCxnSpPr>
        <p:spPr>
          <a:xfrm flipV="1">
            <a:off x="2745403" y="3222765"/>
            <a:ext cx="433595" cy="596294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latex-imag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966" y="3738948"/>
            <a:ext cx="273212" cy="326092"/>
          </a:xfrm>
          <a:prstGeom prst="rect">
            <a:avLst/>
          </a:prstGeom>
        </p:spPr>
      </p:pic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344394"/>
              </p:ext>
            </p:extLst>
          </p:nvPr>
        </p:nvGraphicFramePr>
        <p:xfrm>
          <a:off x="5441249" y="1002631"/>
          <a:ext cx="1040523" cy="160490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040523"/>
              </a:tblGrid>
              <a:tr h="337637">
                <a:tc>
                  <a:txBody>
                    <a:bodyPr/>
                    <a:lstStyle/>
                    <a:p>
                      <a:pPr algn="ctr"/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sp>
        <p:nvSpPr>
          <p:cNvPr id="22" name="Right Arrow 21"/>
          <p:cNvSpPr/>
          <p:nvPr/>
        </p:nvSpPr>
        <p:spPr>
          <a:xfrm>
            <a:off x="4890054" y="3400661"/>
            <a:ext cx="413561" cy="37506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h_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216" y="1567390"/>
            <a:ext cx="538349" cy="288680"/>
          </a:xfrm>
          <a:prstGeom prst="rect">
            <a:avLst/>
          </a:prstGeom>
        </p:spPr>
      </p:pic>
      <p:pic>
        <p:nvPicPr>
          <p:cNvPr id="24" name="Picture 23" descr="h_5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251" y="2146728"/>
            <a:ext cx="566192" cy="303610"/>
          </a:xfrm>
          <a:prstGeom prst="rect">
            <a:avLst/>
          </a:prstGeom>
        </p:spPr>
      </p:pic>
      <p:pic>
        <p:nvPicPr>
          <p:cNvPr id="26" name="Picture 25" descr="h_6.pd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251" y="3105614"/>
            <a:ext cx="594094" cy="318572"/>
          </a:xfrm>
          <a:prstGeom prst="rect">
            <a:avLst/>
          </a:prstGeom>
        </p:spPr>
      </p:pic>
      <p:pic>
        <p:nvPicPr>
          <p:cNvPr id="27" name="Picture 26" descr="h_1,_h_2,_h_3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287" y="3082818"/>
            <a:ext cx="1192157" cy="285081"/>
          </a:xfrm>
          <a:prstGeom prst="rect">
            <a:avLst/>
          </a:prstGeom>
        </p:spPr>
      </p:pic>
      <p:pic>
        <p:nvPicPr>
          <p:cNvPr id="28" name="Picture 27" descr="h_5,_h_7,_h_8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231" y="3738947"/>
            <a:ext cx="1213619" cy="290213"/>
          </a:xfrm>
          <a:prstGeom prst="rect">
            <a:avLst/>
          </a:prstGeom>
        </p:spPr>
      </p:pic>
      <p:pic>
        <p:nvPicPr>
          <p:cNvPr id="29" name="Picture 28" descr="h_1,_h_2,_pmb_h_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231" y="3098557"/>
            <a:ext cx="1186426" cy="292308"/>
          </a:xfrm>
          <a:prstGeom prst="rect">
            <a:avLst/>
          </a:prstGeom>
        </p:spPr>
      </p:pic>
      <p:pic>
        <p:nvPicPr>
          <p:cNvPr id="30" name="Picture 29" descr="h_4,_h_5,_pmb_h_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639" y="3698157"/>
            <a:ext cx="1279600" cy="31526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91832" y="447514"/>
            <a:ext cx="577827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 smtClean="0">
                <a:latin typeface="Arial"/>
                <a:cs typeface="Arial"/>
              </a:rPr>
              <a:t>C   </a:t>
            </a:r>
            <a:r>
              <a:rPr lang="en-US" sz="2500" b="1" dirty="0">
                <a:latin typeface="Arial"/>
                <a:cs typeface="Arial"/>
              </a:rPr>
              <a:t>Connect </a:t>
            </a:r>
            <a:r>
              <a:rPr lang="en-US" sz="2500" b="1" dirty="0" smtClean="0">
                <a:latin typeface="Arial"/>
                <a:cs typeface="Arial"/>
              </a:rPr>
              <a:t>neighbors in 1 of 2 ways</a:t>
            </a:r>
            <a:endParaRPr lang="en-US" sz="2500" b="1" dirty="0">
              <a:latin typeface="Arial"/>
              <a:cs typeface="Arial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832" y="1753983"/>
            <a:ext cx="941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Parallel:</a:t>
            </a:r>
            <a:endParaRPr lang="en-US" dirty="0"/>
          </a:p>
        </p:txBody>
      </p:sp>
      <p:sp>
        <p:nvSpPr>
          <p:cNvPr id="41" name="Right Arrow 40"/>
          <p:cNvSpPr/>
          <p:nvPr/>
        </p:nvSpPr>
        <p:spPr>
          <a:xfrm>
            <a:off x="4890054" y="1832778"/>
            <a:ext cx="413561" cy="37506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4952744" y="995576"/>
            <a:ext cx="195967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Arial"/>
                <a:cs typeface="Arial"/>
              </a:rPr>
              <a:t>Surviving </a:t>
            </a:r>
            <a:r>
              <a:rPr lang="en-US" sz="1500" dirty="0" smtClean="0">
                <a:latin typeface="Arial"/>
                <a:cs typeface="Arial"/>
              </a:rPr>
              <a:t>haplotypes</a:t>
            </a:r>
            <a:endParaRPr lang="en-US" sz="1500" dirty="0">
              <a:latin typeface="Arial"/>
              <a:cs typeface="Arial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2745403" y="3238832"/>
            <a:ext cx="432803" cy="58022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2737557" y="1649361"/>
            <a:ext cx="441441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2745403" y="2254820"/>
            <a:ext cx="441441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368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0" y="1389913"/>
            <a:ext cx="1394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Arial"/>
                <a:cs typeface="Arial"/>
              </a:rPr>
              <a:t>Unphased</a:t>
            </a:r>
            <a:endParaRPr lang="en-US" dirty="0" smtClean="0">
              <a:latin typeface="Arial"/>
              <a:cs typeface="Arial"/>
            </a:endParaRPr>
          </a:p>
          <a:p>
            <a:pPr algn="ctr"/>
            <a:r>
              <a:rPr lang="en-US" dirty="0" smtClean="0">
                <a:latin typeface="Arial"/>
                <a:cs typeface="Arial"/>
              </a:rPr>
              <a:t>haplotypes</a:t>
            </a:r>
            <a:endParaRPr lang="en-US" dirty="0">
              <a:latin typeface="Arial"/>
              <a:cs typeface="Arial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907118"/>
              </p:ext>
            </p:extLst>
          </p:nvPr>
        </p:nvGraphicFramePr>
        <p:xfrm>
          <a:off x="1486153" y="756013"/>
          <a:ext cx="7118328" cy="1604905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779582"/>
                <a:gridCol w="1779582"/>
                <a:gridCol w="1779582"/>
                <a:gridCol w="1779582"/>
              </a:tblGrid>
              <a:tr h="337637"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 2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Window</a:t>
                      </a:r>
                      <a:r>
                        <a:rPr lang="en-US" sz="1500" b="0" baseline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5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lang="en-US" sz="15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  <a:tr h="633634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</a:tbl>
          </a:graphicData>
        </a:graphic>
      </p:graphicFrame>
      <p:pic>
        <p:nvPicPr>
          <p:cNvPr id="25" name="Picture 24" descr="pmb_h_pmb_5_,_h_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004" y="1953647"/>
            <a:ext cx="1113703" cy="270471"/>
          </a:xfrm>
          <a:prstGeom prst="rect">
            <a:avLst/>
          </a:prstGeom>
        </p:spPr>
      </p:pic>
      <p:pic>
        <p:nvPicPr>
          <p:cNvPr id="26" name="Picture 25" descr="pmb_h_pmb_1_,_h_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548" y="1318271"/>
            <a:ext cx="1113703" cy="270471"/>
          </a:xfrm>
          <a:prstGeom prst="rect">
            <a:avLst/>
          </a:prstGeom>
        </p:spPr>
      </p:pic>
      <p:pic>
        <p:nvPicPr>
          <p:cNvPr id="27" name="Picture 26" descr="pmb_h_pmb_1_,_h_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230" y="1319356"/>
            <a:ext cx="1113703" cy="270471"/>
          </a:xfrm>
          <a:prstGeom prst="rect">
            <a:avLst/>
          </a:prstGeom>
        </p:spPr>
      </p:pic>
      <p:pic>
        <p:nvPicPr>
          <p:cNvPr id="28" name="Picture 27" descr="pmb_h_pmb_1_,_h_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86" y="1323600"/>
            <a:ext cx="684132" cy="270470"/>
          </a:xfrm>
          <a:prstGeom prst="rect">
            <a:avLst/>
          </a:prstGeom>
        </p:spPr>
      </p:pic>
      <p:pic>
        <p:nvPicPr>
          <p:cNvPr id="29" name="Picture 28" descr="h_4,_pmb_h_pmb_5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586" y="1321610"/>
            <a:ext cx="1097793" cy="27047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4266" y="3652605"/>
            <a:ext cx="14093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Arial"/>
                <a:cs typeface="Arial"/>
              </a:rPr>
              <a:t>Phased</a:t>
            </a:r>
            <a:endParaRPr lang="en-US" dirty="0">
              <a:latin typeface="Arial"/>
              <a:cs typeface="Arial"/>
            </a:endParaRPr>
          </a:p>
          <a:p>
            <a:pPr algn="ctr"/>
            <a:r>
              <a:rPr lang="en-US" dirty="0">
                <a:latin typeface="Arial"/>
                <a:cs typeface="Arial"/>
              </a:rPr>
              <a:t>haplotypes</a:t>
            </a:r>
          </a:p>
        </p:txBody>
      </p: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799903"/>
              </p:ext>
            </p:extLst>
          </p:nvPr>
        </p:nvGraphicFramePr>
        <p:xfrm>
          <a:off x="1494495" y="3328699"/>
          <a:ext cx="7118324" cy="119807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779581"/>
                <a:gridCol w="1779581"/>
                <a:gridCol w="1779581"/>
                <a:gridCol w="1779581"/>
              </a:tblGrid>
              <a:tr h="599035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599035"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pic>
        <p:nvPicPr>
          <p:cNvPr id="15" name="Picture 14" descr="pmb_h_pmb_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153" y="3503050"/>
            <a:ext cx="299109" cy="29910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07752" y="3503050"/>
            <a:ext cx="299109" cy="29910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57581" y="3503050"/>
            <a:ext cx="299109" cy="299109"/>
          </a:xfrm>
          <a:prstGeom prst="rect">
            <a:avLst/>
          </a:prstGeom>
        </p:spPr>
      </p:pic>
      <p:pic>
        <p:nvPicPr>
          <p:cNvPr id="18" name="Picture 17" descr="pmb_h_pmb_5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153" y="4111676"/>
            <a:ext cx="308173" cy="29910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98688" y="4111676"/>
            <a:ext cx="308173" cy="29910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48517" y="4095392"/>
            <a:ext cx="308173" cy="29910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45345" y="4089422"/>
            <a:ext cx="308173" cy="299109"/>
          </a:xfrm>
          <a:prstGeom prst="rect">
            <a:avLst/>
          </a:prstGeom>
        </p:spPr>
      </p:pic>
      <p:sp>
        <p:nvSpPr>
          <p:cNvPr id="51" name="Curved Up Arrow 50"/>
          <p:cNvSpPr/>
          <p:nvPr/>
        </p:nvSpPr>
        <p:spPr>
          <a:xfrm rot="5400000">
            <a:off x="266130" y="2615791"/>
            <a:ext cx="1012546" cy="502803"/>
          </a:xfrm>
          <a:prstGeom prst="curvedUp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6838029" y="2890200"/>
            <a:ext cx="0" cy="4233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669060" y="2890107"/>
            <a:ext cx="110799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Arial"/>
                <a:cs typeface="Arial"/>
              </a:rPr>
              <a:t>Breakpoint</a:t>
            </a:r>
            <a:endParaRPr lang="en-US" sz="1500" dirty="0">
              <a:latin typeface="Arial"/>
              <a:cs typeface="Arial"/>
            </a:endParaRPr>
          </a:p>
        </p:txBody>
      </p:sp>
      <p:pic>
        <p:nvPicPr>
          <p:cNvPr id="58" name="Picture 57" descr="h_4,_pmb_h_pmb_5.pd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548" y="1915544"/>
            <a:ext cx="1113703" cy="274391"/>
          </a:xfrm>
          <a:prstGeom prst="rect">
            <a:avLst/>
          </a:prstGeom>
        </p:spPr>
      </p:pic>
      <p:cxnSp>
        <p:nvCxnSpPr>
          <p:cNvPr id="69" name="Straight Arrow Connector 68"/>
          <p:cNvCxnSpPr/>
          <p:nvPr/>
        </p:nvCxnSpPr>
        <p:spPr>
          <a:xfrm flipV="1">
            <a:off x="6823125" y="2375030"/>
            <a:ext cx="0" cy="44342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656234" y="2480475"/>
            <a:ext cx="112082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Arial"/>
                <a:cs typeface="Arial"/>
              </a:rPr>
              <a:t>Cross over</a:t>
            </a:r>
            <a:endParaRPr lang="en-US" sz="1500" dirty="0">
              <a:latin typeface="Arial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021" y="230696"/>
            <a:ext cx="856079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latin typeface="Arial"/>
                <a:cs typeface="Arial"/>
              </a:rPr>
              <a:t>D   Stitch window-by-window and search breakpoints</a:t>
            </a:r>
            <a:endParaRPr lang="en-US" sz="2500" b="1" dirty="0">
              <a:latin typeface="Arial"/>
              <a:cs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1777" y="2565660"/>
            <a:ext cx="3887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Perform parallel or crossover window-by-window, starting from the left</a:t>
            </a:r>
            <a:endParaRPr lang="en-US" dirty="0"/>
          </a:p>
        </p:txBody>
      </p:sp>
      <p:pic>
        <p:nvPicPr>
          <p:cNvPr id="6" name="Picture 5" descr="h_2,_pmb_h_5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586" y="1915544"/>
            <a:ext cx="685979" cy="274391"/>
          </a:xfrm>
          <a:prstGeom prst="rect">
            <a:avLst/>
          </a:prstGeom>
        </p:spPr>
      </p:pic>
      <p:pic>
        <p:nvPicPr>
          <p:cNvPr id="7" name="Picture 6" descr="h_2,_pmb_h_6.pd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527" y="1906029"/>
            <a:ext cx="709766" cy="283906"/>
          </a:xfrm>
          <a:prstGeom prst="rect">
            <a:avLst/>
          </a:prstGeom>
        </p:spPr>
      </p:pic>
      <p:pic>
        <p:nvPicPr>
          <p:cNvPr id="34" name="Picture 33" descr="pmb_h_2.pd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400" y="3488938"/>
            <a:ext cx="308173" cy="29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69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Instructions for export: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Export as </a:t>
            </a:r>
            <a:r>
              <a:rPr lang="en-US" dirty="0" err="1" smtClean="0"/>
              <a:t>pdf</a:t>
            </a:r>
            <a:endParaRPr lang="en-US" dirty="0" smtClean="0"/>
          </a:p>
          <a:p>
            <a:r>
              <a:rPr lang="en-US" dirty="0" smtClean="0"/>
              <a:t>Crop figure using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01521" y="2017752"/>
            <a:ext cx="2822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</a:t>
            </a:r>
            <a:r>
              <a:rPr lang="en-US" dirty="0" err="1" smtClean="0"/>
              <a:t>pdfresizer.com</a:t>
            </a:r>
            <a:r>
              <a:rPr lang="en-US" dirty="0" smtClean="0"/>
              <a:t>/crop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281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59" y="48910"/>
            <a:ext cx="3237615" cy="2675231"/>
          </a:xfrm>
          <a:prstGeom prst="rect">
            <a:avLst/>
          </a:prstGeom>
        </p:spPr>
      </p:pic>
      <p:pic>
        <p:nvPicPr>
          <p:cNvPr id="30" name="Picture 29" descr="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937" y="48910"/>
            <a:ext cx="4831500" cy="2557050"/>
          </a:xfrm>
          <a:prstGeom prst="rect">
            <a:avLst/>
          </a:prstGeom>
        </p:spPr>
      </p:pic>
      <p:pic>
        <p:nvPicPr>
          <p:cNvPr id="31" name="Picture 30" descr="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4626"/>
            <a:ext cx="3958214" cy="2150030"/>
          </a:xfrm>
          <a:prstGeom prst="rect">
            <a:avLst/>
          </a:prstGeom>
        </p:spPr>
      </p:pic>
      <p:pic>
        <p:nvPicPr>
          <p:cNvPr id="32" name="Picture 31" descr="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937" y="2724141"/>
            <a:ext cx="4831500" cy="238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062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254</Words>
  <Application>Microsoft Macintosh PowerPoint</Application>
  <PresentationFormat>On-screen Show (16:9)</PresentationFormat>
  <Paragraphs>169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Instructions for export: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Benjamin Chu</dc:creator>
  <cp:lastModifiedBy>Benjamin Chu</cp:lastModifiedBy>
  <cp:revision>358</cp:revision>
  <cp:lastPrinted>2020-01-27T02:24:36Z</cp:lastPrinted>
  <dcterms:created xsi:type="dcterms:W3CDTF">2020-01-27T00:34:23Z</dcterms:created>
  <dcterms:modified xsi:type="dcterms:W3CDTF">2020-07-21T00:07:21Z</dcterms:modified>
</cp:coreProperties>
</file>