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9" d="100"/>
          <a:sy n="139" d="100"/>
        </p:scale>
        <p:origin x="-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86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489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56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440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276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48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063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37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366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906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04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47C09-EC63-4C4C-ABE8-FCDC473E3B11}" type="datetimeFigureOut">
              <a:rPr lang="en-US" smtClean="0"/>
              <a:t>20/4/24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39C1D-E336-E14C-88B6-9E776D35D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854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-9577" y="0"/>
            <a:ext cx="9143999" cy="476919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376293" y="1501205"/>
            <a:ext cx="2302806" cy="120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i="1" dirty="0" smtClean="0"/>
              <a:t>Phase data &amp; impute </a:t>
            </a:r>
          </a:p>
          <a:p>
            <a:pPr algn="ctr">
              <a:lnSpc>
                <a:spcPct val="80000"/>
              </a:lnSpc>
            </a:pPr>
            <a:r>
              <a:rPr lang="en-US" i="1" dirty="0" smtClean="0"/>
              <a:t>randomly missing </a:t>
            </a:r>
          </a:p>
          <a:p>
            <a:pPr algn="ctr">
              <a:lnSpc>
                <a:spcPct val="80000"/>
              </a:lnSpc>
            </a:pPr>
            <a:endParaRPr lang="en-US" i="1" dirty="0"/>
          </a:p>
          <a:p>
            <a:pPr algn="ctr">
              <a:lnSpc>
                <a:spcPct val="80000"/>
              </a:lnSpc>
            </a:pPr>
            <a:r>
              <a:rPr lang="en-US" i="1" dirty="0" smtClean="0"/>
              <a:t> using e.g. Eagle 2, SHAPEIT2, Beagle 4</a:t>
            </a:r>
            <a:endParaRPr lang="en-US" i="1" dirty="0"/>
          </a:p>
        </p:txBody>
      </p:sp>
      <p:sp>
        <p:nvSpPr>
          <p:cNvPr id="58" name="Rectangle 57"/>
          <p:cNvSpPr/>
          <p:nvPr/>
        </p:nvSpPr>
        <p:spPr>
          <a:xfrm>
            <a:off x="7894339" y="3329389"/>
            <a:ext cx="1206105" cy="75457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08400" y="1595826"/>
            <a:ext cx="2177412" cy="92333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2411803" y="3423838"/>
            <a:ext cx="2796216" cy="92333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798736" y="1595826"/>
            <a:ext cx="1504457" cy="92333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7309716" y="1593339"/>
            <a:ext cx="1711957" cy="102064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4303193" y="443997"/>
            <a:ext cx="1467770" cy="981892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155331" y="421785"/>
            <a:ext cx="1434532" cy="923330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770589" y="443997"/>
            <a:ext cx="2585412" cy="766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i="1" dirty="0" smtClean="0"/>
              <a:t>Convert PLINK to VCF</a:t>
            </a:r>
          </a:p>
          <a:p>
            <a:pPr>
              <a:lnSpc>
                <a:spcPct val="80000"/>
              </a:lnSpc>
            </a:pPr>
            <a:endParaRPr lang="en-US" i="1" dirty="0" smtClean="0"/>
          </a:p>
          <a:p>
            <a:pPr>
              <a:lnSpc>
                <a:spcPct val="80000"/>
              </a:lnSpc>
            </a:pPr>
            <a:r>
              <a:rPr lang="en-US" i="1" dirty="0"/>
              <a:t>u</a:t>
            </a:r>
            <a:r>
              <a:rPr lang="en-US" i="1" dirty="0" smtClean="0"/>
              <a:t>sing e.g. </a:t>
            </a:r>
            <a:r>
              <a:rPr lang="en-US" i="1" dirty="0" err="1" smtClean="0"/>
              <a:t>vcftools</a:t>
            </a:r>
            <a:r>
              <a:rPr lang="en-US" i="1" dirty="0" smtClean="0"/>
              <a:t> (C++)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3564" y="-207702"/>
            <a:ext cx="5957419" cy="666956"/>
          </a:xfrm>
        </p:spPr>
        <p:txBody>
          <a:bodyPr>
            <a:normAutofit/>
          </a:bodyPr>
          <a:lstStyle/>
          <a:p>
            <a:r>
              <a:rPr lang="en-US" sz="3000" dirty="0" smtClean="0"/>
              <a:t>Typical Imputation Pipeline</a:t>
            </a: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264977" y="421785"/>
            <a:ext cx="1407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GWAS data </a:t>
            </a:r>
          </a:p>
          <a:p>
            <a:r>
              <a:rPr lang="en-US" dirty="0" smtClean="0"/>
              <a:t>(PLINK files,</a:t>
            </a:r>
          </a:p>
          <a:p>
            <a:r>
              <a:rPr lang="en-US" dirty="0" err="1" smtClean="0"/>
              <a:t>unphased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672097" y="827179"/>
            <a:ext cx="257869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449389" y="458330"/>
            <a:ext cx="12471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GWAS data</a:t>
            </a:r>
          </a:p>
          <a:p>
            <a:r>
              <a:rPr lang="en-US" dirty="0" smtClean="0"/>
              <a:t>(VCF files,</a:t>
            </a:r>
          </a:p>
          <a:p>
            <a:r>
              <a:rPr lang="en-US" dirty="0" err="1" smtClean="0"/>
              <a:t>unphased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20" name="Curved Connector 19"/>
          <p:cNvCxnSpPr/>
          <p:nvPr/>
        </p:nvCxnSpPr>
        <p:spPr>
          <a:xfrm>
            <a:off x="5770963" y="982495"/>
            <a:ext cx="1383423" cy="832870"/>
          </a:xfrm>
          <a:prstGeom prst="curvedConnector3">
            <a:avLst>
              <a:gd name="adj1" fmla="val 50000"/>
            </a:avLst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457546" y="296292"/>
            <a:ext cx="2396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(Often required) Convert VCF files to specialized compressed format using e.g. </a:t>
            </a:r>
            <a:r>
              <a:rPr lang="en-US" i="1" dirty="0" err="1" smtClean="0"/>
              <a:t>HTSlib</a:t>
            </a:r>
            <a:endParaRPr lang="en-US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7309716" y="1662895"/>
            <a:ext cx="17633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GWAS data</a:t>
            </a:r>
          </a:p>
          <a:p>
            <a:pPr algn="ctr"/>
            <a:r>
              <a:rPr lang="en-US" dirty="0" smtClean="0"/>
              <a:t>(VCF files, </a:t>
            </a:r>
            <a:r>
              <a:rPr lang="en-US" dirty="0" err="1" smtClean="0"/>
              <a:t>unphased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27" name="Straight Arrow Connector 26"/>
          <p:cNvCxnSpPr>
            <a:endCxn id="31" idx="1"/>
          </p:cNvCxnSpPr>
          <p:nvPr/>
        </p:nvCxnSpPr>
        <p:spPr>
          <a:xfrm flipH="1">
            <a:off x="4376293" y="2105986"/>
            <a:ext cx="2669507" cy="0"/>
          </a:xfrm>
          <a:prstGeom prst="straightConnector1">
            <a:avLst/>
          </a:prstGeom>
          <a:ln w="76200" cmpd="sng">
            <a:solidFill>
              <a:schemeClr val="tx1"/>
            </a:solidFill>
            <a:tailEnd type="arrow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813839" y="1723735"/>
            <a:ext cx="1524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GWAS data</a:t>
            </a:r>
          </a:p>
          <a:p>
            <a:r>
              <a:rPr lang="en-US" dirty="0" smtClean="0"/>
              <a:t>(VCF, phased)</a:t>
            </a:r>
            <a:endParaRPr lang="en-US" dirty="0"/>
          </a:p>
        </p:txBody>
      </p:sp>
      <p:cxnSp>
        <p:nvCxnSpPr>
          <p:cNvPr id="33" name="Curved Connector 32"/>
          <p:cNvCxnSpPr/>
          <p:nvPr/>
        </p:nvCxnSpPr>
        <p:spPr>
          <a:xfrm>
            <a:off x="1397983" y="2586225"/>
            <a:ext cx="1049968" cy="808290"/>
          </a:xfrm>
          <a:prstGeom prst="curvedConnector3">
            <a:avLst>
              <a:gd name="adj1" fmla="val 50000"/>
            </a:avLst>
          </a:prstGeom>
          <a:ln w="381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55330" y="2929856"/>
            <a:ext cx="1909664" cy="9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i="1" dirty="0" smtClean="0"/>
              <a:t>Align marker positions with GWAS file using e.g. </a:t>
            </a:r>
            <a:r>
              <a:rPr lang="en-US" i="1" dirty="0" err="1" smtClean="0"/>
              <a:t>conformgt</a:t>
            </a:r>
            <a:endParaRPr lang="en-US" i="1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480851" y="2586225"/>
            <a:ext cx="0" cy="783585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56857" y="1708575"/>
            <a:ext cx="2181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Reference haplotype</a:t>
            </a:r>
          </a:p>
          <a:p>
            <a:r>
              <a:rPr lang="en-US" dirty="0" smtClean="0"/>
              <a:t>Panels (VCF, phased)</a:t>
            </a:r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>
            <a:off x="2447951" y="3515429"/>
            <a:ext cx="2675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Fully imputed GWAS data</a:t>
            </a:r>
          </a:p>
          <a:p>
            <a:r>
              <a:rPr lang="en-US" b="1" dirty="0" smtClean="0"/>
              <a:t>(compressed VCF, phased)</a:t>
            </a:r>
            <a:endParaRPr lang="en-US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4906091" y="3499309"/>
            <a:ext cx="2933426" cy="766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i="1" dirty="0" smtClean="0"/>
              <a:t>Decompress/convert</a:t>
            </a:r>
          </a:p>
          <a:p>
            <a:pPr algn="ctr">
              <a:lnSpc>
                <a:spcPct val="80000"/>
              </a:lnSpc>
            </a:pPr>
            <a:endParaRPr lang="en-US" i="1" dirty="0" smtClean="0"/>
          </a:p>
          <a:p>
            <a:pPr algn="ctr">
              <a:lnSpc>
                <a:spcPct val="80000"/>
              </a:lnSpc>
            </a:pPr>
            <a:r>
              <a:rPr lang="en-US" i="1" dirty="0" smtClean="0"/>
              <a:t> to other format</a:t>
            </a:r>
            <a:endParaRPr lang="en-US" i="1" dirty="0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5314353" y="3886509"/>
            <a:ext cx="250357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872369" y="3367141"/>
            <a:ext cx="1246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Statistical analysis</a:t>
            </a:r>
          </a:p>
          <a:p>
            <a:pPr algn="ctr"/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539585" y="2841880"/>
            <a:ext cx="4031397" cy="54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i="1" dirty="0" smtClean="0"/>
              <a:t>Impute SNPs typed in reference panel </a:t>
            </a:r>
          </a:p>
          <a:p>
            <a:pPr>
              <a:lnSpc>
                <a:spcPct val="80000"/>
              </a:lnSpc>
            </a:pPr>
            <a:r>
              <a:rPr lang="en-US" i="1" dirty="0"/>
              <a:t>u</a:t>
            </a:r>
            <a:r>
              <a:rPr lang="en-US" i="1" dirty="0" smtClean="0"/>
              <a:t>sing e.g. </a:t>
            </a:r>
            <a:r>
              <a:rPr lang="en-US" i="1" dirty="0" err="1" smtClean="0"/>
              <a:t>Minimac</a:t>
            </a:r>
            <a:r>
              <a:rPr lang="en-US" i="1" dirty="0" smtClean="0"/>
              <a:t> 4, Beagle 5, Impute 5</a:t>
            </a:r>
            <a:endParaRPr lang="en-US" i="1" dirty="0"/>
          </a:p>
        </p:txBody>
      </p:sp>
      <p:sp>
        <p:nvSpPr>
          <p:cNvPr id="34" name="Rounded Rectangle 33"/>
          <p:cNvSpPr/>
          <p:nvPr/>
        </p:nvSpPr>
        <p:spPr>
          <a:xfrm>
            <a:off x="14965" y="4842286"/>
            <a:ext cx="9143999" cy="201571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109495" y="4719393"/>
            <a:ext cx="56810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err="1" smtClean="0"/>
              <a:t>MendelImpute</a:t>
            </a:r>
            <a:r>
              <a:rPr lang="en-US" sz="3000" dirty="0" smtClean="0"/>
              <a:t> imputation pipeline</a:t>
            </a:r>
            <a:endParaRPr lang="en-US" sz="3000" dirty="0"/>
          </a:p>
        </p:txBody>
      </p:sp>
      <p:sp>
        <p:nvSpPr>
          <p:cNvPr id="38" name="Rectangle 37"/>
          <p:cNvSpPr/>
          <p:nvPr/>
        </p:nvSpPr>
        <p:spPr>
          <a:xfrm>
            <a:off x="271344" y="5264161"/>
            <a:ext cx="2384795" cy="715887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380989" y="5333717"/>
            <a:ext cx="2417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GWAS data (PLINK or VCF files, </a:t>
            </a:r>
            <a:r>
              <a:rPr lang="en-US" dirty="0" err="1" smtClean="0"/>
              <a:t>unphased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2747509" y="6026218"/>
            <a:ext cx="357539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6403261" y="5615920"/>
            <a:ext cx="2744596" cy="831739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6444865" y="5680035"/>
            <a:ext cx="2702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Fully imputed GWAS data</a:t>
            </a:r>
          </a:p>
          <a:p>
            <a:r>
              <a:rPr lang="en-US" b="1" dirty="0" smtClean="0"/>
              <a:t>(PLINK or VCF, phased)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884768" y="5458658"/>
            <a:ext cx="3554854" cy="1209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i="1" dirty="0" smtClean="0"/>
              <a:t>Phases data, imputes random </a:t>
            </a:r>
          </a:p>
          <a:p>
            <a:pPr>
              <a:lnSpc>
                <a:spcPct val="80000"/>
              </a:lnSpc>
            </a:pPr>
            <a:r>
              <a:rPr lang="en-US" i="1" dirty="0" smtClean="0"/>
              <a:t>missing, align marker positions,</a:t>
            </a:r>
          </a:p>
          <a:p>
            <a:pPr>
              <a:lnSpc>
                <a:spcPct val="80000"/>
              </a:lnSpc>
            </a:pPr>
            <a:endParaRPr lang="en-US" i="1" dirty="0" smtClean="0"/>
          </a:p>
          <a:p>
            <a:pPr>
              <a:lnSpc>
                <a:spcPct val="80000"/>
              </a:lnSpc>
            </a:pPr>
            <a:r>
              <a:rPr lang="en-US" i="1" dirty="0" smtClean="0"/>
              <a:t>Impute SNPs typed in reference</a:t>
            </a:r>
          </a:p>
          <a:p>
            <a:pPr>
              <a:lnSpc>
                <a:spcPct val="80000"/>
              </a:lnSpc>
            </a:pPr>
            <a:r>
              <a:rPr lang="en-US" i="1" dirty="0"/>
              <a:t>p</a:t>
            </a:r>
            <a:r>
              <a:rPr lang="en-US" i="1" dirty="0" smtClean="0"/>
              <a:t>anel, conversion to desired format </a:t>
            </a:r>
            <a:endParaRPr lang="en-US" i="1" dirty="0"/>
          </a:p>
        </p:txBody>
      </p:sp>
      <p:sp>
        <p:nvSpPr>
          <p:cNvPr id="45" name="Rectangle 44"/>
          <p:cNvSpPr/>
          <p:nvPr/>
        </p:nvSpPr>
        <p:spPr>
          <a:xfrm>
            <a:off x="271344" y="6125729"/>
            <a:ext cx="2384795" cy="659709"/>
          </a:xfrm>
          <a:prstGeom prst="rect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380989" y="6149715"/>
            <a:ext cx="2275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Reference haplotype</a:t>
            </a:r>
          </a:p>
          <a:p>
            <a:r>
              <a:rPr lang="en-US" dirty="0" smtClean="0"/>
              <a:t>Panels (VCF, phased)</a:t>
            </a:r>
            <a:endParaRPr lang="en-US" dirty="0"/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8579781" y="4161760"/>
            <a:ext cx="0" cy="12926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872369" y="5079495"/>
            <a:ext cx="817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Ready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3905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188</Words>
  <Application>Microsoft Macintosh PowerPoint</Application>
  <PresentationFormat>On-screen Show (4:3)</PresentationFormat>
  <Paragraphs>42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Typical Imputation Pipeline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Typical Imputation Pipeline</dc:title>
  <dc:creator>Benjamin Chu</dc:creator>
  <cp:lastModifiedBy>Benjamin Chu</cp:lastModifiedBy>
  <cp:revision>110</cp:revision>
  <dcterms:created xsi:type="dcterms:W3CDTF">2020-04-20T22:21:35Z</dcterms:created>
  <dcterms:modified xsi:type="dcterms:W3CDTF">2020-04-24T21:12:54Z</dcterms:modified>
</cp:coreProperties>
</file>