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83E6"/>
    <a:srgbClr val="3366FF"/>
    <a:srgbClr val="53A62A"/>
    <a:srgbClr val="844A94"/>
    <a:srgbClr val="A7E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2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0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487CDA-8513-FC65-0B80-B51E4E845F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8028E6-E78C-5492-7396-30E01068ED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146FCD4-2E77-2D26-E244-39DBF3796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176BA90-9E1E-9B50-FA90-982EFD45B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3A1E32B-7632-5C50-FCDA-279A7D3B1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949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3C1D5C-11B1-E878-CE67-278F7383C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4E7190-5B0F-5ABB-A606-090508B66E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613C722-7D6E-FA29-C74F-A5B2BFFEE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FE2E0E-1D37-D642-5FEB-81B0ED83E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77A348-D683-0C84-EC34-C88EB0985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492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E25E15F-DB31-20A6-A352-2F1870E8C9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E2E23A4-1C18-9D31-AA39-1CD266E830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00DD36-B2E9-B91B-FB81-3962C0CCF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871AF5-8902-C1B8-B578-7CE0792DE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992113-0A9D-457C-6DF9-981FF0E48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9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6C147E-FCE7-C365-4B49-470C778C6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2061A3-4C7F-6C13-5807-6E3FDCE418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1CCC2C-3AD4-5E3E-A8D0-2F17EEA22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69795E-9FCC-7D6C-2AA0-077E14B69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1BBBBC-DA2E-3F90-461D-8B0EBC709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543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2B0623-0BAC-3C2F-8F3B-7E6315AEB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9456AE-8F7A-390F-4A92-2AC530572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AABE29-E85B-BC28-92AC-CE76B1BA7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D3F97C-2232-846B-CE04-701EDDED4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A6E1104-55AB-C11C-1759-FE6AA7D1B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159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258CDA-E282-E3FA-0BF8-5871949A8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FA254F-8399-8558-452F-5649082057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C134AEC-031D-3695-68BD-4DF5C0A5C0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BC4136-3C0C-18BE-9A3B-B3D46C77A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0624D51-81DD-2AB5-3D4A-75A3F5C48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7DF7CF1-8488-8005-02D2-EF0030478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921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CE28AA-4756-6889-254D-975975D50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FA925FB-64EB-61C7-5C5C-5DF96E64F4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E9F6378-90DB-CFA5-B8AD-CF7206CC2A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37B695-1874-2923-D95D-003637865A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9282707-40C1-7F2F-3180-13A9F05A9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EDDD53A-6788-1CA2-4F0A-28BF17F74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29E3404-6B42-5D0C-B962-5AE333F4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B011088-7CAB-3BC9-7DAC-A20B2E569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880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BF3B80-4B37-AE8E-34F0-ADCB16F8A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E123882-0EC4-8AA7-C802-758033845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9108C3-015D-2805-FAAA-57D9ED426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7F1F043-ADDC-10F6-4AE7-B7F8988E3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535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5CE734-FA62-18ED-6D14-4FF4C95F3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43D72CA-247F-2EA1-6F43-803E504C6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98E7C5E-B408-24A4-9008-67795120F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320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7465D3-F1FC-9650-E128-05ACDCBCC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0A8A1A-E8AB-0939-9B24-8D2FCAE4F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11BBCBB-5CE7-D5E6-9972-838CDB67A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8AB04CE-105A-7DE1-A200-5A34C4245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D385AEA-8E4C-2E9F-77AE-49A2D075C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B5755A-00BD-EED9-89B6-ED5657A8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109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C9F1BC-BED3-D358-79D2-6CDC57041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379F06A-E35E-23E5-60C0-331F2CD7BF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91BCC86-F26D-FB37-B7D6-D032435DC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B88E4EE-EAEE-6ACE-A588-F9A61B782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9A93CD-DEA0-182A-EDE9-E2A7C63A0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E6365D2-7A42-5FF2-A2D4-0BE50EEBF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94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673CEA1-9A68-3021-FC67-CFD49D363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47DF5B-B680-6866-9803-E292DBAFE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F342901-3D99-0B7E-94BD-5A4AF02489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8CA6B7-7294-49BE-8894-FBC98B4D1603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658AA2-EB15-0028-7F5B-5FB86BCE0A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ACC144D-E391-CE10-E5A2-7E8395B9AD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62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4AF6F007-1EC3-A5C9-B0D5-5F8F53968195}"/>
              </a:ext>
            </a:extLst>
          </p:cNvPr>
          <p:cNvCxnSpPr>
            <a:cxnSpLocks/>
          </p:cNvCxnSpPr>
          <p:nvPr/>
        </p:nvCxnSpPr>
        <p:spPr>
          <a:xfrm>
            <a:off x="5667476" y="4042735"/>
            <a:ext cx="769424" cy="271919"/>
          </a:xfrm>
          <a:prstGeom prst="line">
            <a:avLst/>
          </a:prstGeom>
          <a:ln w="12700">
            <a:solidFill>
              <a:srgbClr val="53A62A">
                <a:alpha val="37000"/>
              </a:srgbClr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77D36EC-4A1B-A4BF-DFFF-AB037E70B514}"/>
              </a:ext>
            </a:extLst>
          </p:cNvPr>
          <p:cNvCxnSpPr>
            <a:cxnSpLocks/>
          </p:cNvCxnSpPr>
          <p:nvPr/>
        </p:nvCxnSpPr>
        <p:spPr>
          <a:xfrm flipH="1" flipV="1">
            <a:off x="2578569" y="1284303"/>
            <a:ext cx="728886" cy="1078616"/>
          </a:xfrm>
          <a:prstGeom prst="line">
            <a:avLst/>
          </a:prstGeom>
          <a:ln w="12700">
            <a:solidFill>
              <a:srgbClr val="53A62A">
                <a:alpha val="37000"/>
              </a:srgbClr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A40DD5EC-0E55-0B73-C5B4-1FABC1F6837B}"/>
              </a:ext>
            </a:extLst>
          </p:cNvPr>
          <p:cNvCxnSpPr>
            <a:cxnSpLocks/>
          </p:cNvCxnSpPr>
          <p:nvPr/>
        </p:nvCxnSpPr>
        <p:spPr>
          <a:xfrm flipV="1">
            <a:off x="5302051" y="1386756"/>
            <a:ext cx="780637" cy="1065328"/>
          </a:xfrm>
          <a:prstGeom prst="line">
            <a:avLst/>
          </a:prstGeom>
          <a:ln w="12700">
            <a:solidFill>
              <a:srgbClr val="53A62A">
                <a:alpha val="37000"/>
              </a:srgbClr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DF405966-9BE3-FDCA-8275-377E5FB9F137}"/>
              </a:ext>
            </a:extLst>
          </p:cNvPr>
          <p:cNvSpPr/>
          <p:nvPr/>
        </p:nvSpPr>
        <p:spPr>
          <a:xfrm>
            <a:off x="7901803" y="346703"/>
            <a:ext cx="2221189" cy="5477797"/>
          </a:xfrm>
          <a:prstGeom prst="roundRect">
            <a:avLst/>
          </a:prstGeom>
          <a:solidFill>
            <a:schemeClr val="accent1">
              <a:alpha val="8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pic>
        <p:nvPicPr>
          <p:cNvPr id="5" name="Image 4" descr="Une image contenant bec, plume, dessin humoristique, dessin&#10;&#10;Le contenu généré par l’IA peut être incorrect.">
            <a:extLst>
              <a:ext uri="{FF2B5EF4-FFF2-40B4-BE49-F238E27FC236}">
                <a16:creationId xmlns:a16="http://schemas.microsoft.com/office/drawing/2014/main" id="{030B8922-0A68-869E-FADE-8C0E19C7F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901" y="2679665"/>
            <a:ext cx="1453635" cy="1478946"/>
          </a:xfrm>
          <a:prstGeom prst="rect">
            <a:avLst/>
          </a:prstGeom>
        </p:spPr>
      </p:pic>
      <p:pic>
        <p:nvPicPr>
          <p:cNvPr id="7" name="Image 6" descr="Une image contenant parapluie, conception&#10;&#10;Le contenu généré par l’IA peut être incorrect.">
            <a:extLst>
              <a:ext uri="{FF2B5EF4-FFF2-40B4-BE49-F238E27FC236}">
                <a16:creationId xmlns:a16="http://schemas.microsoft.com/office/drawing/2014/main" id="{E49132AE-E770-E7AB-C48B-E2666A83DB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330" y="1104455"/>
            <a:ext cx="1453635" cy="879262"/>
          </a:xfrm>
          <a:prstGeom prst="rect">
            <a:avLst/>
          </a:prstGeom>
        </p:spPr>
      </p:pic>
      <p:pic>
        <p:nvPicPr>
          <p:cNvPr id="9" name="Image 8" descr="Une image contenant parapluie, accessoire, conception&#10;&#10;Le contenu généré par l’IA peut être incorrect.">
            <a:extLst>
              <a:ext uri="{FF2B5EF4-FFF2-40B4-BE49-F238E27FC236}">
                <a16:creationId xmlns:a16="http://schemas.microsoft.com/office/drawing/2014/main" id="{7DB5145E-6F90-31E3-F836-ECC122C63F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165" y="2524854"/>
            <a:ext cx="1410353" cy="853082"/>
          </a:xfrm>
          <a:prstGeom prst="rect">
            <a:avLst/>
          </a:prstGeom>
        </p:spPr>
      </p:pic>
      <p:pic>
        <p:nvPicPr>
          <p:cNvPr id="11" name="Image 10" descr="Une image contenant cercle, Caractère coloré, Graphique&#10;&#10;Le contenu généré par l’IA peut être incorrect.">
            <a:extLst>
              <a:ext uri="{FF2B5EF4-FFF2-40B4-BE49-F238E27FC236}">
                <a16:creationId xmlns:a16="http://schemas.microsoft.com/office/drawing/2014/main" id="{C240AE0B-BE4A-56A0-28AA-239CE5C5E1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595" y="4827911"/>
            <a:ext cx="543412" cy="540787"/>
          </a:xfrm>
          <a:prstGeom prst="rect">
            <a:avLst/>
          </a:prstGeom>
        </p:spPr>
      </p:pic>
      <p:pic>
        <p:nvPicPr>
          <p:cNvPr id="13" name="Image 12" descr="Une image contenant Caractère coloré, cercle, Graphique&#10;&#10;Le contenu généré par l’IA peut être incorrect.">
            <a:extLst>
              <a:ext uri="{FF2B5EF4-FFF2-40B4-BE49-F238E27FC236}">
                <a16:creationId xmlns:a16="http://schemas.microsoft.com/office/drawing/2014/main" id="{4A495FF4-0C1F-20A1-EB4C-B146DA6D2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733" y="4795343"/>
            <a:ext cx="1034836" cy="651836"/>
          </a:xfrm>
          <a:prstGeom prst="rect">
            <a:avLst/>
          </a:prstGeom>
        </p:spPr>
      </p:pic>
      <p:pic>
        <p:nvPicPr>
          <p:cNvPr id="15" name="Image 14" descr="Une image contenant Graphique, cercle, Police, texte&#10;&#10;Le contenu généré par l’IA peut être incorrect.">
            <a:extLst>
              <a:ext uri="{FF2B5EF4-FFF2-40B4-BE49-F238E27FC236}">
                <a16:creationId xmlns:a16="http://schemas.microsoft.com/office/drawing/2014/main" id="{AD4F308C-BC89-354C-F6C2-3F8E0533E9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188" y="2524592"/>
            <a:ext cx="1102160" cy="762931"/>
          </a:xfrm>
          <a:prstGeom prst="rect">
            <a:avLst/>
          </a:prstGeom>
        </p:spPr>
      </p:pic>
      <p:sp>
        <p:nvSpPr>
          <p:cNvPr id="16" name="Pentagone 15">
            <a:extLst>
              <a:ext uri="{FF2B5EF4-FFF2-40B4-BE49-F238E27FC236}">
                <a16:creationId xmlns:a16="http://schemas.microsoft.com/office/drawing/2014/main" id="{E99EB3CA-31BD-D7BE-442A-7DA093F5F969}"/>
              </a:ext>
            </a:extLst>
          </p:cNvPr>
          <p:cNvSpPr/>
          <p:nvPr/>
        </p:nvSpPr>
        <p:spPr>
          <a:xfrm>
            <a:off x="2088622" y="1520630"/>
            <a:ext cx="4232750" cy="3611741"/>
          </a:xfrm>
          <a:prstGeom prst="pentagon">
            <a:avLst/>
          </a:prstGeom>
          <a:noFill/>
          <a:ln>
            <a:solidFill>
              <a:srgbClr val="844A94">
                <a:alpha val="25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0C5C78B-2A39-1BDE-E634-E0493A525088}"/>
              </a:ext>
            </a:extLst>
          </p:cNvPr>
          <p:cNvSpPr txBox="1"/>
          <p:nvPr/>
        </p:nvSpPr>
        <p:spPr>
          <a:xfrm>
            <a:off x="2916659" y="155954"/>
            <a:ext cx="2936701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rgbClr val="844A94"/>
                </a:solidFill>
              </a:rPr>
              <a:t>Eegle Integration</a:t>
            </a:r>
            <a:endParaRPr lang="en-US" sz="2800" b="1" dirty="0">
              <a:solidFill>
                <a:srgbClr val="844A94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B503112-9219-5AF3-9A17-0D04F75E769F}"/>
              </a:ext>
            </a:extLst>
          </p:cNvPr>
          <p:cNvSpPr txBox="1"/>
          <p:nvPr/>
        </p:nvSpPr>
        <p:spPr>
          <a:xfrm>
            <a:off x="2106845" y="4518344"/>
            <a:ext cx="152189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PermutationTests.jl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2BFD7FC-CF4E-2FF5-84AB-D9B4CD9A28AD}"/>
              </a:ext>
            </a:extLst>
          </p:cNvPr>
          <p:cNvSpPr txBox="1"/>
          <p:nvPr/>
        </p:nvSpPr>
        <p:spPr>
          <a:xfrm>
            <a:off x="2219386" y="5386910"/>
            <a:ext cx="1242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Statistical testing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43DDD2D-2AE6-2087-36EC-F71DAD62FCD7}"/>
              </a:ext>
            </a:extLst>
          </p:cNvPr>
          <p:cNvSpPr txBox="1"/>
          <p:nvPr/>
        </p:nvSpPr>
        <p:spPr>
          <a:xfrm>
            <a:off x="4568330" y="4533733"/>
            <a:ext cx="145379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Diagonalizations.jl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4B9CA07-E513-1135-87B0-CEBB611C4EC1}"/>
              </a:ext>
            </a:extLst>
          </p:cNvPr>
          <p:cNvSpPr txBox="1"/>
          <p:nvPr/>
        </p:nvSpPr>
        <p:spPr>
          <a:xfrm>
            <a:off x="7969838" y="3132617"/>
            <a:ext cx="21531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Statistics, Probability distributions </a:t>
            </a:r>
          </a:p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functions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909E96D-AF2C-621C-E75C-65EA8930ACE6}"/>
              </a:ext>
            </a:extLst>
          </p:cNvPr>
          <p:cNvSpPr txBox="1"/>
          <p:nvPr/>
        </p:nvSpPr>
        <p:spPr>
          <a:xfrm>
            <a:off x="1441103" y="2297264"/>
            <a:ext cx="137736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FourierAnalysis.jl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322BD73-96B5-7A7D-02B4-7B1CFB57D8A3}"/>
              </a:ext>
            </a:extLst>
          </p:cNvPr>
          <p:cNvSpPr txBox="1"/>
          <p:nvPr/>
        </p:nvSpPr>
        <p:spPr>
          <a:xfrm>
            <a:off x="1112229" y="3275986"/>
            <a:ext cx="1993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Spectral analysis,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Time-frequency analysis,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Coherence, Connectivity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502BF5E-8F2B-EC8A-24C9-6E19006577CE}"/>
              </a:ext>
            </a:extLst>
          </p:cNvPr>
          <p:cNvSpPr txBox="1"/>
          <p:nvPr/>
        </p:nvSpPr>
        <p:spPr>
          <a:xfrm>
            <a:off x="5752911" y="3220592"/>
            <a:ext cx="1261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Riemannian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machine learning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978AEFF-2F16-88D2-0805-1277868C671B}"/>
              </a:ext>
            </a:extLst>
          </p:cNvPr>
          <p:cNvSpPr txBox="1"/>
          <p:nvPr/>
        </p:nvSpPr>
        <p:spPr>
          <a:xfrm>
            <a:off x="5575489" y="2305890"/>
            <a:ext cx="164339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PosDefManifoldML.jl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642E02C-62DF-88A3-8C83-4BC7619C0879}"/>
              </a:ext>
            </a:extLst>
          </p:cNvPr>
          <p:cNvSpPr txBox="1"/>
          <p:nvPr/>
        </p:nvSpPr>
        <p:spPr>
          <a:xfrm>
            <a:off x="3634718" y="859934"/>
            <a:ext cx="142699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PosDefManifold.jl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35636D-2986-1CC8-9ABF-AE7147A8C660}"/>
              </a:ext>
            </a:extLst>
          </p:cNvPr>
          <p:cNvSpPr txBox="1"/>
          <p:nvPr/>
        </p:nvSpPr>
        <p:spPr>
          <a:xfrm>
            <a:off x="3834233" y="1755531"/>
            <a:ext cx="92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Riemannian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geometry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ADF02F0-78F6-B350-7390-3529BC0B802B}"/>
              </a:ext>
            </a:extLst>
          </p:cNvPr>
          <p:cNvSpPr txBox="1"/>
          <p:nvPr/>
        </p:nvSpPr>
        <p:spPr>
          <a:xfrm>
            <a:off x="7977921" y="4383791"/>
            <a:ext cx="17513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CovarianceEstimations.jl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69204B4-F2ED-3AAA-1DA3-EF8BE1186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3066" y="940091"/>
            <a:ext cx="890831" cy="89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7235A6BB-4D2C-A6B7-4E49-70EFBA0614E1}"/>
              </a:ext>
            </a:extLst>
          </p:cNvPr>
          <p:cNvSpPr txBox="1"/>
          <p:nvPr/>
        </p:nvSpPr>
        <p:spPr>
          <a:xfrm>
            <a:off x="7977921" y="2704078"/>
            <a:ext cx="1751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StatsBase.jl, Statistics.jl, </a:t>
            </a:r>
          </a:p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Distributions.jl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97BEABF-89D9-6F7C-5391-B83BF3EAB1BC}"/>
              </a:ext>
            </a:extLst>
          </p:cNvPr>
          <p:cNvSpPr txBox="1"/>
          <p:nvPr/>
        </p:nvSpPr>
        <p:spPr>
          <a:xfrm>
            <a:off x="3773933" y="5362835"/>
            <a:ext cx="3204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Spatial filters, 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Blind Source Separation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8564A56-937F-E506-0904-D3029D5E3403}"/>
              </a:ext>
            </a:extLst>
          </p:cNvPr>
          <p:cNvSpPr txBox="1"/>
          <p:nvPr/>
        </p:nvSpPr>
        <p:spPr>
          <a:xfrm>
            <a:off x="7977921" y="3708135"/>
            <a:ext cx="5395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DSP.jl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0FCE67B0-BF55-F94B-99FF-AD1B915350CF}"/>
              </a:ext>
            </a:extLst>
          </p:cNvPr>
          <p:cNvSpPr txBox="1"/>
          <p:nvPr/>
        </p:nvSpPr>
        <p:spPr>
          <a:xfrm>
            <a:off x="7978210" y="3955060"/>
            <a:ext cx="15520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 Signal Processing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14E3733-A7B5-CAF5-BE76-0D0BD6B7B279}"/>
              </a:ext>
            </a:extLst>
          </p:cNvPr>
          <p:cNvSpPr txBox="1"/>
          <p:nvPr/>
        </p:nvSpPr>
        <p:spPr>
          <a:xfrm>
            <a:off x="7978210" y="4628619"/>
            <a:ext cx="1511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Covariance Estimations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0" name="Picture 6" descr="Julia - NumFOCUS">
            <a:extLst>
              <a:ext uri="{FF2B5EF4-FFF2-40B4-BE49-F238E27FC236}">
                <a16:creationId xmlns:a16="http://schemas.microsoft.com/office/drawing/2014/main" id="{29E23728-9E74-8DAC-56FC-054089673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547" y="923669"/>
            <a:ext cx="890831" cy="89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E92C35DF-9ACA-5A5D-D12A-AF0F879820E8}"/>
              </a:ext>
            </a:extLst>
          </p:cNvPr>
          <p:cNvSpPr txBox="1"/>
          <p:nvPr/>
        </p:nvSpPr>
        <p:spPr>
          <a:xfrm>
            <a:off x="7969295" y="2053403"/>
            <a:ext cx="1189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LinearAlgebra.jl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10667EC-2A60-AF86-D3E9-E0E1B1B34F7D}"/>
              </a:ext>
            </a:extLst>
          </p:cNvPr>
          <p:cNvSpPr txBox="1"/>
          <p:nvPr/>
        </p:nvSpPr>
        <p:spPr>
          <a:xfrm>
            <a:off x="7969838" y="2299897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Linear Algebra, BLAS, LAPACK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5B774A23-CDB0-8E97-C210-9EEBFCFE4D02}"/>
              </a:ext>
            </a:extLst>
          </p:cNvPr>
          <p:cNvSpPr txBox="1"/>
          <p:nvPr/>
        </p:nvSpPr>
        <p:spPr>
          <a:xfrm>
            <a:off x="3921025" y="2509382"/>
            <a:ext cx="824265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844A94"/>
                </a:solidFill>
              </a:rPr>
              <a:t>Eegle</a:t>
            </a:r>
            <a:endParaRPr lang="en-US" sz="2000" b="1" dirty="0">
              <a:solidFill>
                <a:srgbClr val="844A94"/>
              </a:solidFill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B76AD6B1-542E-FB21-78DE-D667DF747062}"/>
              </a:ext>
            </a:extLst>
          </p:cNvPr>
          <p:cNvSpPr txBox="1"/>
          <p:nvPr/>
        </p:nvSpPr>
        <p:spPr>
          <a:xfrm>
            <a:off x="8204008" y="415664"/>
            <a:ext cx="1525226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Powered by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Image 2" descr="Une image contenant Cerveau&#10;&#10;Le contenu généré par l’IA peut être incorrect.">
            <a:extLst>
              <a:ext uri="{FF2B5EF4-FFF2-40B4-BE49-F238E27FC236}">
                <a16:creationId xmlns:a16="http://schemas.microsoft.com/office/drawing/2014/main" id="{BFB14526-12B1-A77D-9EA7-68092B9800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416" y="1013426"/>
            <a:ext cx="952300" cy="63837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80583204-CD47-EB67-1AC7-0D21AF06E753}"/>
              </a:ext>
            </a:extLst>
          </p:cNvPr>
          <p:cNvSpPr txBox="1"/>
          <p:nvPr/>
        </p:nvSpPr>
        <p:spPr>
          <a:xfrm>
            <a:off x="1618468" y="1592175"/>
            <a:ext cx="12455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Inverse Solutions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7C7724-76B3-C9B0-B9E2-1070CA0B9AE1}"/>
              </a:ext>
            </a:extLst>
          </p:cNvPr>
          <p:cNvSpPr txBox="1"/>
          <p:nvPr/>
        </p:nvSpPr>
        <p:spPr>
          <a:xfrm>
            <a:off x="7983676" y="5062401"/>
            <a:ext cx="7314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Bonito.jl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A33CF80-4E2B-6948-654F-C8732BFA7B0C}"/>
              </a:ext>
            </a:extLst>
          </p:cNvPr>
          <p:cNvSpPr txBox="1"/>
          <p:nvPr/>
        </p:nvSpPr>
        <p:spPr>
          <a:xfrm>
            <a:off x="7983965" y="5307229"/>
            <a:ext cx="7553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Web GUIs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9767960-D964-B388-DA9B-646FE1E98C0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42843" y="1009411"/>
            <a:ext cx="1029074" cy="613625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2F210206-4DA7-7CC3-B9C4-EA9711E58AB8}"/>
              </a:ext>
            </a:extLst>
          </p:cNvPr>
          <p:cNvSpPr txBox="1"/>
          <p:nvPr/>
        </p:nvSpPr>
        <p:spPr>
          <a:xfrm>
            <a:off x="5891465" y="1587352"/>
            <a:ext cx="13417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Artifact Correction</a:t>
            </a:r>
          </a:p>
        </p:txBody>
      </p:sp>
      <p:pic>
        <p:nvPicPr>
          <p:cNvPr id="44" name="Image 43">
            <a:extLst>
              <a:ext uri="{FF2B5EF4-FFF2-40B4-BE49-F238E27FC236}">
                <a16:creationId xmlns:a16="http://schemas.microsoft.com/office/drawing/2014/main" id="{17C6E7B8-739C-5AA3-F47E-CD59DE1C268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60230" y="3942004"/>
            <a:ext cx="1161151" cy="595828"/>
          </a:xfrm>
          <a:prstGeom prst="rect">
            <a:avLst/>
          </a:prstGeom>
        </p:spPr>
      </p:pic>
      <p:sp>
        <p:nvSpPr>
          <p:cNvPr id="45" name="ZoneTexte 44">
            <a:extLst>
              <a:ext uri="{FF2B5EF4-FFF2-40B4-BE49-F238E27FC236}">
                <a16:creationId xmlns:a16="http://schemas.microsoft.com/office/drawing/2014/main" id="{73742DF1-39B0-1674-7A7E-92FF8E76EFC8}"/>
              </a:ext>
            </a:extLst>
          </p:cNvPr>
          <p:cNvSpPr txBox="1"/>
          <p:nvPr/>
        </p:nvSpPr>
        <p:spPr>
          <a:xfrm>
            <a:off x="6062422" y="4519196"/>
            <a:ext cx="155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Peak Frequency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Aperiodic Component</a:t>
            </a:r>
          </a:p>
        </p:txBody>
      </p:sp>
    </p:spTree>
    <p:extLst>
      <p:ext uri="{BB962C8B-B14F-4D97-AF65-F5344CB8AC3E}">
        <p14:creationId xmlns:p14="http://schemas.microsoft.com/office/powerpoint/2010/main" val="23651888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92</Words>
  <Application>Microsoft Office PowerPoint</Application>
  <PresentationFormat>Grand écran</PresentationFormat>
  <Paragraphs>34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marco_congedo marco_congedo</dc:creator>
  <cp:lastModifiedBy>marco_congedo marco_congedo</cp:lastModifiedBy>
  <cp:revision>15</cp:revision>
  <dcterms:created xsi:type="dcterms:W3CDTF">2025-06-25T17:32:19Z</dcterms:created>
  <dcterms:modified xsi:type="dcterms:W3CDTF">2026-04-11T18:58:54Z</dcterms:modified>
</cp:coreProperties>
</file>