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6"/>
  </p:notesMasterIdLst>
  <p:sldIdLst>
    <p:sldId id="454" r:id="rId2"/>
    <p:sldId id="455" r:id="rId3"/>
    <p:sldId id="459" r:id="rId4"/>
    <p:sldId id="460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94689"/>
  </p:normalViewPr>
  <p:slideViewPr>
    <p:cSldViewPr snapToGrid="0" snapToObjects="1">
      <p:cViewPr>
        <p:scale>
          <a:sx n="165" d="100"/>
          <a:sy n="165" d="100"/>
        </p:scale>
        <p:origin x="-728" y="-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D306171-400D-1C44-BC38-F350A5389ED2}" type="datetimeFigureOut">
              <a:rPr lang="en-US" smtClean="0"/>
              <a:t>8/15/20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A403D6-472A-D643-A567-D87DD1D47E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00103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Let’s consider</a:t>
            </a:r>
            <a:r>
              <a:rPr lang="en-US" baseline="0" dirty="0"/>
              <a:t> </a:t>
            </a:r>
            <a:r>
              <a:rPr lang="en-US" dirty="0"/>
              <a:t>a bosonic gas in a lattice.</a:t>
            </a:r>
            <a:r>
              <a:rPr lang="en-US" baseline="0" dirty="0"/>
              <a:t> For a homogenous lattice, the particle density distribution is flat in long wave limit.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3C6155-9FE5-214D-8CEE-8110FC400EF4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57502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Let’s consider</a:t>
            </a:r>
            <a:r>
              <a:rPr lang="en-US" baseline="0" dirty="0"/>
              <a:t> </a:t>
            </a:r>
            <a:r>
              <a:rPr lang="en-US" dirty="0"/>
              <a:t>a bosonic gas in a lattice.</a:t>
            </a:r>
            <a:r>
              <a:rPr lang="en-US" baseline="0" dirty="0"/>
              <a:t> For a homogenous lattice, the particle density distribution is flat in long wave limit.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3C6155-9FE5-214D-8CEE-8110FC400EF4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206914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Let’s consider</a:t>
            </a:r>
            <a:r>
              <a:rPr lang="en-US" baseline="0" dirty="0"/>
              <a:t> </a:t>
            </a:r>
            <a:r>
              <a:rPr lang="en-US" dirty="0"/>
              <a:t>a bosonic gas in a lattice.</a:t>
            </a:r>
            <a:r>
              <a:rPr lang="en-US" baseline="0" dirty="0"/>
              <a:t> For a homogenous lattice, the particle density distribution is flat in long wave limit.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3C6155-9FE5-214D-8CEE-8110FC400EF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67595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Let’s consider</a:t>
            </a:r>
            <a:r>
              <a:rPr lang="en-US" baseline="0" dirty="0"/>
              <a:t> </a:t>
            </a:r>
            <a:r>
              <a:rPr lang="en-US" dirty="0"/>
              <a:t>a bosonic gas in a lattice.</a:t>
            </a:r>
            <a:r>
              <a:rPr lang="en-US" baseline="0" dirty="0"/>
              <a:t> For a homogenous lattice, the particle density distribution is flat in long wave limit.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3C6155-9FE5-214D-8CEE-8110FC400EF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90308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B0A080-3B1F-1D4A-A56C-406200CB200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FAEC26F-C090-9244-8EAB-669409E588C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BCD9834-5080-0649-A3F3-935121974C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44CBC-A66E-7944-B73A-1FA69F636E63}" type="datetimeFigureOut">
              <a:rPr lang="en-US" smtClean="0"/>
              <a:t>8/15/20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732E097-480B-FA47-922B-C4B03E6254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D3FA27-36B8-F44E-B7F6-D8FAE8B85E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BDE60F-A2E5-3E49-9489-D927C81E7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48799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80F7E0-8DF2-B847-B6D9-CEA2A1138D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EA7B76D-6FD1-EE44-84D1-8856A73500D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70ABD80-0A4A-854E-8E69-3E9D6FDD07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44CBC-A66E-7944-B73A-1FA69F636E63}" type="datetimeFigureOut">
              <a:rPr lang="en-US" smtClean="0"/>
              <a:t>8/15/20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550FC43-6BCE-E543-BD4A-FFA863D327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7FA4862-A2E0-4D4E-8108-2C2EE9F127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BDE60F-A2E5-3E49-9489-D927C81E7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10038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7CD4EC4-15DD-C44C-BFB3-3FE840C5C5B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4C0CCA4-EB0B-2640-8265-F5146FAE7DC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4E31054-17B3-B545-B7CD-E3A174B9D4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44CBC-A66E-7944-B73A-1FA69F636E63}" type="datetimeFigureOut">
              <a:rPr lang="en-US" smtClean="0"/>
              <a:t>8/15/20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29427F8-6AC7-D443-872C-9FBEF888BB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34C836C-BF4E-954B-AAF3-FD955AE7E1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BDE60F-A2E5-3E49-9489-D927C81E7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99938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C23335-368B-9542-A536-E903E4B088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65BF4C-99B9-1E46-B747-19B8251B576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82BC77F-23F7-A84A-B465-1314B95D74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44CBC-A66E-7944-B73A-1FA69F636E63}" type="datetimeFigureOut">
              <a:rPr lang="en-US" smtClean="0"/>
              <a:t>8/15/20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A0EDE2-5502-4549-A30E-FE9B8D9F95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6F32297-7608-844B-B256-FDFB725A74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BDE60F-A2E5-3E49-9489-D927C81E7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13092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D30D83-5B18-A549-8688-307E46B139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6895A27-7888-7A41-B8D3-307783BCCB9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BE0632A-EE77-6F44-8074-D55173824C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44CBC-A66E-7944-B73A-1FA69F636E63}" type="datetimeFigureOut">
              <a:rPr lang="en-US" smtClean="0"/>
              <a:t>8/15/20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B33CE9-F7A9-0C4E-B127-64E28739C6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19F7D6C-C922-8943-9EF4-753D9CC9A2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BDE60F-A2E5-3E49-9489-D927C81E7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49835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8E9972-5040-F445-9729-611875A8B7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3BDCE50-68F0-0649-A086-D5FBF136FA8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4D2AEE1-87DC-3F49-9E89-78C873A2FB1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5B43A32-C798-9142-A44B-863EA8E662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44CBC-A66E-7944-B73A-1FA69F636E63}" type="datetimeFigureOut">
              <a:rPr lang="en-US" smtClean="0"/>
              <a:t>8/15/20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B5F8A4A-1D6C-D944-B173-C4D526D35E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A2719A0-C9FD-EA45-A11E-917DB15EAD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BDE60F-A2E5-3E49-9489-D927C81E7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55545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210856-9AF0-6248-A8B4-ED9DF7A8DA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DE284BB-76C1-034C-80D9-37A4ED349A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E103064-8D22-E24A-8816-F75E0A11105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6F0878A-2A03-AD4D-9EE4-4AC2E57F875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F1FEF31-C59A-B64D-83CB-ED1A76CBD3D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A44F853-58CA-EF44-BB66-16302134D9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44CBC-A66E-7944-B73A-1FA69F636E63}" type="datetimeFigureOut">
              <a:rPr lang="en-US" smtClean="0"/>
              <a:t>8/15/20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EA9F312-F36A-4A47-8E37-B4EEB20D61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9A05658-AFEB-B240-BA53-4A929AB628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BDE60F-A2E5-3E49-9489-D927C81E7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5695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E9B95F-0A40-CA43-B212-7BB03E56E8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C932C11-89F1-1A4E-8157-88B62CF9B8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44CBC-A66E-7944-B73A-1FA69F636E63}" type="datetimeFigureOut">
              <a:rPr lang="en-US" smtClean="0"/>
              <a:t>8/15/20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9825E16-75E2-EE41-8499-E3E5FE4BC8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1BC4797-90BB-4445-8E7E-DF2C2CC064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BDE60F-A2E5-3E49-9489-D927C81E7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66121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D44212D-0B9A-D74F-B508-064B4999F2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44CBC-A66E-7944-B73A-1FA69F636E63}" type="datetimeFigureOut">
              <a:rPr lang="en-US" smtClean="0"/>
              <a:t>8/15/20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DD531ED-1906-9D45-8B8D-86971F3880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5049704-7C2E-0748-BBD9-3D672E6D6B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BDE60F-A2E5-3E49-9489-D927C81E7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29002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45BA1F-0751-C848-9E47-F3CFB4CB80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F2C7C89-00DD-A945-A037-DA713D64E9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65C82D8-B44B-8244-94C5-6BA9581006A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BF4861D-39E5-3343-970A-EF3D4D34F8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44CBC-A66E-7944-B73A-1FA69F636E63}" type="datetimeFigureOut">
              <a:rPr lang="en-US" smtClean="0"/>
              <a:t>8/15/20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2D6CB2F-E34A-2A4C-BEEB-3673011CBB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C6A8ABB-D86A-3A45-8199-C419205B02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BDE60F-A2E5-3E49-9489-D927C81E7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69178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634D2B-BA48-8640-AB74-651EF6B8B8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6502F9-D47D-3140-AFC7-20BBB097814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B8EAE77-7F6F-D640-8BD9-42E31F3BC1A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E09AC52-758D-2344-8C0A-E26A8CDBCF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44CBC-A66E-7944-B73A-1FA69F636E63}" type="datetimeFigureOut">
              <a:rPr lang="en-US" smtClean="0"/>
              <a:t>8/15/20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67E01D2-0A4A-0A45-9C7B-67079AEDF6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235B1DE-C4A0-FF42-A0D5-29BC7AE815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BDE60F-A2E5-3E49-9489-D927C81E7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80623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5DE80AA-5E3C-2845-AD30-376F184C12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5818712-275C-AF45-ABF2-9AACF47CAF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7F8F032-F0A3-2D42-9720-872F7BE06E9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044CBC-A66E-7944-B73A-1FA69F636E63}" type="datetimeFigureOut">
              <a:rPr lang="en-US" smtClean="0"/>
              <a:t>8/15/20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9D5D7EB-6EE8-0048-8BF3-6DCBAFC030B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460F531-ADD5-064C-8B9B-2A3D124D907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BDE60F-A2E5-3E49-9489-D927C81E7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71826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97.png"/><Relationship Id="rId34" Type="http://schemas.openxmlformats.org/officeDocument/2006/relationships/image" Target="../media/image181.png"/><Relationship Id="rId7" Type="http://schemas.openxmlformats.org/officeDocument/2006/relationships/image" Target="../media/image1.png"/><Relationship Id="rId33" Type="http://schemas.openxmlformats.org/officeDocument/2006/relationships/image" Target="../media/image18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0.png"/><Relationship Id="rId32" Type="http://schemas.openxmlformats.org/officeDocument/2006/relationships/image" Target="../media/image179.png"/><Relationship Id="rId37" Type="http://schemas.openxmlformats.org/officeDocument/2006/relationships/image" Target="../media/image3.png"/><Relationship Id="rId5" Type="http://schemas.openxmlformats.org/officeDocument/2006/relationships/image" Target="../media/image99.png"/><Relationship Id="rId36" Type="http://schemas.openxmlformats.org/officeDocument/2006/relationships/image" Target="../media/image103.png"/><Relationship Id="rId4" Type="http://schemas.openxmlformats.org/officeDocument/2006/relationships/image" Target="../media/image98.png"/><Relationship Id="rId35" Type="http://schemas.openxmlformats.org/officeDocument/2006/relationships/image" Target="../media/image18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9" Type="http://schemas.openxmlformats.org/officeDocument/2006/relationships/image" Target="../media/image13.png"/><Relationship Id="rId3" Type="http://schemas.openxmlformats.org/officeDocument/2006/relationships/image" Target="../media/image8.png"/><Relationship Id="rId34" Type="http://schemas.openxmlformats.org/officeDocument/2006/relationships/image" Target="../media/image510.png"/><Relationship Id="rId42" Type="http://schemas.openxmlformats.org/officeDocument/2006/relationships/image" Target="../media/image14.png"/><Relationship Id="rId38" Type="http://schemas.openxmlformats.org/officeDocument/2006/relationships/image" Target="../media/image12.png"/><Relationship Id="rId12" Type="http://schemas.openxmlformats.org/officeDocument/2006/relationships/image" Target="../media/image580.png"/><Relationship Id="rId2" Type="http://schemas.openxmlformats.org/officeDocument/2006/relationships/notesSlide" Target="../notesSlides/notesSlide3.xml"/><Relationship Id="rId41" Type="http://schemas.openxmlformats.org/officeDocument/2006/relationships/image" Target="../media/image55.png"/><Relationship Id="rId1" Type="http://schemas.openxmlformats.org/officeDocument/2006/relationships/slideLayout" Target="../slideLayouts/slideLayout1.xml"/><Relationship Id="rId37" Type="http://schemas.openxmlformats.org/officeDocument/2006/relationships/image" Target="../media/image11.png"/><Relationship Id="rId40" Type="http://schemas.openxmlformats.org/officeDocument/2006/relationships/image" Target="../media/image54.png"/><Relationship Id="rId36" Type="http://schemas.openxmlformats.org/officeDocument/2006/relationships/image" Target="../media/image10.svg"/><Relationship Id="rId44" Type="http://schemas.openxmlformats.org/officeDocument/2006/relationships/image" Target="../media/image16.png"/><Relationship Id="rId35" Type="http://schemas.openxmlformats.org/officeDocument/2006/relationships/image" Target="../media/image9.png"/><Relationship Id="rId43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13" Type="http://schemas.openxmlformats.org/officeDocument/2006/relationships/image" Target="../media/image26.png"/><Relationship Id="rId3" Type="http://schemas.openxmlformats.org/officeDocument/2006/relationships/image" Target="../media/image17.png"/><Relationship Id="rId7" Type="http://schemas.openxmlformats.org/officeDocument/2006/relationships/image" Target="../media/image21.svg"/><Relationship Id="rId12" Type="http://schemas.openxmlformats.org/officeDocument/2006/relationships/image" Target="../media/image10.svg"/><Relationship Id="rId17" Type="http://schemas.openxmlformats.org/officeDocument/2006/relationships/image" Target="../media/image30.svg"/><Relationship Id="rId2" Type="http://schemas.openxmlformats.org/officeDocument/2006/relationships/notesSlide" Target="../notesSlides/notesSlide4.xml"/><Relationship Id="rId16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11" Type="http://schemas.openxmlformats.org/officeDocument/2006/relationships/image" Target="../media/image25.png"/><Relationship Id="rId32" Type="http://schemas.openxmlformats.org/officeDocument/2006/relationships/image" Target="../media/image31.png"/><Relationship Id="rId5" Type="http://schemas.openxmlformats.org/officeDocument/2006/relationships/image" Target="../media/image19.png"/><Relationship Id="rId15" Type="http://schemas.openxmlformats.org/officeDocument/2006/relationships/image" Target="../media/image28.png"/><Relationship Id="rId10" Type="http://schemas.openxmlformats.org/officeDocument/2006/relationships/image" Target="../media/image24.svg"/><Relationship Id="rId31" Type="http://schemas.openxmlformats.org/officeDocument/2006/relationships/image" Target="../media/image95.png"/><Relationship Id="rId4" Type="http://schemas.openxmlformats.org/officeDocument/2006/relationships/image" Target="../media/image18.png"/><Relationship Id="rId9" Type="http://schemas.openxmlformats.org/officeDocument/2006/relationships/image" Target="../media/image23.png"/><Relationship Id="rId14" Type="http://schemas.openxmlformats.org/officeDocument/2006/relationships/image" Target="../media/image27.png"/><Relationship Id="rId30" Type="http://schemas.openxmlformats.org/officeDocument/2006/relationships/image" Target="../media/image9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1452209" y="302409"/>
            <a:ext cx="9144000" cy="360363"/>
          </a:xfrm>
          <a:prstGeom prst="rect">
            <a:avLst/>
          </a:prstGeom>
          <a:noFill/>
          <a:ln w="57150" cmpd="thinThick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>
              <a:lnSpc>
                <a:spcPct val="80000"/>
              </a:lnSpc>
              <a:spcBef>
                <a:spcPct val="20000"/>
              </a:spcBef>
              <a:buClr>
                <a:schemeClr val="tx2"/>
              </a:buClr>
              <a:buSzPct val="75000"/>
              <a:buFont typeface="Wingdings" pitchFamily="2" charset="2"/>
              <a:buNone/>
              <a:defRPr/>
            </a:pPr>
            <a:r>
              <a:rPr kumimoji="1" lang="en-US" altLang="zh-CN" sz="2800" b="1" dirty="0">
                <a:solidFill>
                  <a:srgbClr val="EA4335"/>
                </a:solidFill>
                <a:ea typeface="Arial" charset="0"/>
                <a:cs typeface="Arial" charset="0"/>
              </a:rPr>
              <a:t>Quasiparticle Interaction of Yukawa Fermi Liquid</a:t>
            </a:r>
            <a:endParaRPr kumimoji="1" lang="zh-CN" altLang="en-US" sz="2800" b="1" dirty="0">
              <a:solidFill>
                <a:srgbClr val="EA4335"/>
              </a:solidFill>
              <a:ea typeface="Arial" charset="0"/>
              <a:cs typeface="Arial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9" name="TextBox 68">
                <a:extLst>
                  <a:ext uri="{FF2B5EF4-FFF2-40B4-BE49-F238E27FC236}">
                    <a16:creationId xmlns:a16="http://schemas.microsoft.com/office/drawing/2014/main" id="{7DC430BF-A1E2-544F-B354-3AA04E24654B}"/>
                  </a:ext>
                </a:extLst>
              </p:cNvPr>
              <p:cNvSpPr txBox="1"/>
              <p:nvPr/>
            </p:nvSpPr>
            <p:spPr>
              <a:xfrm>
                <a:off x="6398687" y="1175362"/>
                <a:ext cx="5029197" cy="65017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457200" indent="-457200">
                  <a:buFont typeface="Arial" panose="020B0604020202020204" pitchFamily="34" charset="0"/>
                  <a:buChar char="•"/>
                </a:pPr>
                <a:r>
                  <a:rPr lang="en-US" b="1" dirty="0"/>
                  <a:t>Paramagnetic Fermi liquid with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𝑟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𝑠</m:t>
                        </m:r>
                      </m:sub>
                    </m:sSub>
                    <m:r>
                      <a:rPr lang="en-US" i="1">
                        <a:latin typeface="Cambria Math" panose="02040503050406030204" pitchFamily="18" charset="0"/>
                      </a:rPr>
                      <m:t>=4</m:t>
                    </m:r>
                    <m:r>
                      <a:rPr lang="en-US" b="1" i="0" smtClean="0">
                        <a:latin typeface="Cambria Math" panose="02040503050406030204" pitchFamily="18" charset="0"/>
                      </a:rPr>
                      <m:t>, </m:t>
                    </m:r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𝜆</m:t>
                    </m:r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sSubSup>
                      <m:sSubSupPr>
                        <m:ctrlPr>
                          <a:rPr lang="en-US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𝑘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𝐹</m:t>
                        </m:r>
                      </m:sub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sup>
                    </m:sSubSup>
                  </m:oMath>
                </a14:m>
                <a:endParaRPr lang="en-US" dirty="0"/>
              </a:p>
              <a:p>
                <a:r>
                  <a:rPr lang="en-US" b="1" dirty="0"/>
                  <a:t>     </a:t>
                </a:r>
              </a:p>
            </p:txBody>
          </p:sp>
        </mc:Choice>
        <mc:Fallback xmlns="">
          <p:sp>
            <p:nvSpPr>
              <p:cNvPr id="69" name="TextBox 68">
                <a:extLst>
                  <a:ext uri="{FF2B5EF4-FFF2-40B4-BE49-F238E27FC236}">
                    <a16:creationId xmlns:a16="http://schemas.microsoft.com/office/drawing/2014/main" id="{7DC430BF-A1E2-544F-B354-3AA04E24654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98687" y="1175362"/>
                <a:ext cx="5029197" cy="650178"/>
              </a:xfrm>
              <a:prstGeom prst="rect">
                <a:avLst/>
              </a:prstGeom>
              <a:blipFill>
                <a:blip r:embed="rId3"/>
                <a:stretch>
                  <a:fillRect l="-1010" t="-384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4" name="TextBox 73">
                <a:extLst>
                  <a:ext uri="{FF2B5EF4-FFF2-40B4-BE49-F238E27FC236}">
                    <a16:creationId xmlns:a16="http://schemas.microsoft.com/office/drawing/2014/main" id="{0BBAB2B3-3BA7-904A-9F89-68B38238B629}"/>
                  </a:ext>
                </a:extLst>
              </p:cNvPr>
              <p:cNvSpPr txBox="1"/>
              <p:nvPr/>
            </p:nvSpPr>
            <p:spPr>
              <a:xfrm>
                <a:off x="690625" y="803173"/>
                <a:ext cx="4891147" cy="75552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𝐴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US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𝜃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)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𝑅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𝑞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=0, 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𝜃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)=</m:t>
                      </m:r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𝑁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𝐹</m:t>
                              </m:r>
                            </m:sub>
                          </m:sSub>
                        </m:den>
                      </m:f>
                      <m:nary>
                        <m:naryPr>
                          <m:chr m:val="∑"/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23"/>
                            </m:rPr>
                            <a:rPr lang="en-US" b="0" i="1" smtClean="0">
                              <a:latin typeface="Cambria Math" panose="02040503050406030204" pitchFamily="18" charset="0"/>
                            </a:rPr>
                            <m:t>𝑙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=0</m:t>
                          </m:r>
                        </m:sub>
                        <m:sup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∞</m:t>
                          </m:r>
                        </m:sup>
                        <m:e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(2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𝑙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+1)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𝐴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𝑙</m:t>
                              </m:r>
                            </m:sub>
                          </m:sSub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𝑃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𝑙</m:t>
                              </m:r>
                            </m:sub>
                          </m:s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𝑐𝑜𝑠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𝜃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)</m:t>
                          </m:r>
                        </m:e>
                      </m:nary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74" name="TextBox 73">
                <a:extLst>
                  <a:ext uri="{FF2B5EF4-FFF2-40B4-BE49-F238E27FC236}">
                    <a16:creationId xmlns:a16="http://schemas.microsoft.com/office/drawing/2014/main" id="{0BBAB2B3-3BA7-904A-9F89-68B38238B62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0625" y="803173"/>
                <a:ext cx="4891147" cy="755528"/>
              </a:xfrm>
              <a:prstGeom prst="rect">
                <a:avLst/>
              </a:prstGeom>
              <a:blipFill>
                <a:blip r:embed="rId4"/>
                <a:stretch>
                  <a:fillRect l="-517" t="-114754" r="-1034" b="-17541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5" name="TextBox 74">
                <a:extLst>
                  <a:ext uri="{FF2B5EF4-FFF2-40B4-BE49-F238E27FC236}">
                    <a16:creationId xmlns:a16="http://schemas.microsoft.com/office/drawing/2014/main" id="{2F73EC32-A8F8-134E-987F-AED285E5A57E}"/>
                  </a:ext>
                </a:extLst>
              </p:cNvPr>
              <p:cNvSpPr txBox="1"/>
              <p:nvPr/>
            </p:nvSpPr>
            <p:spPr>
              <a:xfrm>
                <a:off x="1101776" y="1761176"/>
                <a:ext cx="3403689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𝐴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𝑙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       </m:t>
                      </m:r>
                      <m:sSubSup>
                        <m:sSubSup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𝐴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𝑙</m:t>
                          </m:r>
                        </m:sub>
                        <m:sup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𝑠</m:t>
                          </m:r>
                        </m:sup>
                      </m:sSubSup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∙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𝐼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         +         </m:t>
                      </m:r>
                      <m:sSubSup>
                        <m:sSubSup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𝐴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𝑙</m:t>
                          </m:r>
                        </m:sub>
                        <m:sup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𝑎</m:t>
                          </m:r>
                        </m:sup>
                      </m:sSubSup>
                      <m:acc>
                        <m:accPr>
                          <m:chr m:val="⃑"/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𝜎</m:t>
                          </m:r>
                        </m:e>
                      </m:acc>
                      <m:r>
                        <a:rPr lang="en-US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∙</m:t>
                      </m:r>
                      <m:acc>
                        <m:accPr>
                          <m:chr m:val="⃑"/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𝜎</m:t>
                          </m:r>
                        </m:e>
                      </m:acc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75" name="TextBox 74">
                <a:extLst>
                  <a:ext uri="{FF2B5EF4-FFF2-40B4-BE49-F238E27FC236}">
                    <a16:creationId xmlns:a16="http://schemas.microsoft.com/office/drawing/2014/main" id="{2F73EC32-A8F8-134E-987F-AED285E5A57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01776" y="1761176"/>
                <a:ext cx="3403689" cy="276999"/>
              </a:xfrm>
              <a:prstGeom prst="rect">
                <a:avLst/>
              </a:prstGeom>
              <a:blipFill>
                <a:blip r:embed="rId5"/>
                <a:stretch>
                  <a:fillRect l="-743" t="-18182" b="-3636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8" name="TextBox 77">
            <a:extLst>
              <a:ext uri="{FF2B5EF4-FFF2-40B4-BE49-F238E27FC236}">
                <a16:creationId xmlns:a16="http://schemas.microsoft.com/office/drawing/2014/main" id="{FED1716F-75E4-5E4A-A33F-8FE730667124}"/>
              </a:ext>
            </a:extLst>
          </p:cNvPr>
          <p:cNvSpPr txBox="1"/>
          <p:nvPr/>
        </p:nvSpPr>
        <p:spPr>
          <a:xfrm>
            <a:off x="1638493" y="2000241"/>
            <a:ext cx="11651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symmetric</a:t>
            </a: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7A4BC09A-69E5-904D-BAF7-4F14A59AE3FB}"/>
              </a:ext>
            </a:extLst>
          </p:cNvPr>
          <p:cNvSpPr txBox="1"/>
          <p:nvPr/>
        </p:nvSpPr>
        <p:spPr>
          <a:xfrm>
            <a:off x="3405406" y="1978130"/>
            <a:ext cx="12981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Asymmetric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1" name="Rectangle 80">
                <a:extLst>
                  <a:ext uri="{FF2B5EF4-FFF2-40B4-BE49-F238E27FC236}">
                    <a16:creationId xmlns:a16="http://schemas.microsoft.com/office/drawing/2014/main" id="{92E6E29C-7974-2C46-BEAE-C8424D70D55C}"/>
                  </a:ext>
                </a:extLst>
              </p:cNvPr>
              <p:cNvSpPr/>
              <p:nvPr/>
            </p:nvSpPr>
            <p:spPr>
              <a:xfrm>
                <a:off x="2564578" y="2589677"/>
                <a:ext cx="2579424" cy="41889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sSubSup>
                      <m:sSubSupPr>
                        <m:ctrlPr>
                          <a:rPr lang="en-US" sz="2000" i="1" smtClean="0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𝐹</m:t>
                        </m:r>
                      </m:e>
                      <m:sub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𝑙</m:t>
                        </m:r>
                      </m:sub>
                      <m:sup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𝑠</m:t>
                        </m:r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𝑎</m:t>
                        </m:r>
                      </m:sup>
                    </m:sSubSup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=</m:t>
                    </m:r>
                    <m:sSubSup>
                      <m:sSubSupPr>
                        <m:ctrlPr>
                          <a:rPr lang="en-US" sz="2000" i="1" smtClean="0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𝐴</m:t>
                        </m:r>
                      </m:e>
                      <m:sub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𝑙</m:t>
                        </m:r>
                      </m:sub>
                      <m:sup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𝑠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𝑎</m:t>
                        </m:r>
                      </m:sup>
                    </m:sSubSup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/(1−</m:t>
                    </m:r>
                    <m:sSubSup>
                      <m:sSubSupPr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𝐴</m:t>
                        </m:r>
                      </m:e>
                      <m:sub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𝑙</m:t>
                        </m:r>
                      </m:sub>
                      <m:sup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𝑠</m:t>
                        </m:r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𝑎</m:t>
                        </m:r>
                      </m:sup>
                    </m:sSubSup>
                  </m:oMath>
                </a14:m>
                <a:r>
                  <a:rPr lang="en-US" sz="2000" dirty="0"/>
                  <a:t>)</a:t>
                </a:r>
              </a:p>
            </p:txBody>
          </p:sp>
        </mc:Choice>
        <mc:Fallback xmlns="">
          <p:sp>
            <p:nvSpPr>
              <p:cNvPr id="81" name="Rectangle 80">
                <a:extLst>
                  <a:ext uri="{FF2B5EF4-FFF2-40B4-BE49-F238E27FC236}">
                    <a16:creationId xmlns:a16="http://schemas.microsoft.com/office/drawing/2014/main" id="{92E6E29C-7974-2C46-BEAE-C8424D70D55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64578" y="2589677"/>
                <a:ext cx="2579424" cy="418897"/>
              </a:xfrm>
              <a:prstGeom prst="rect">
                <a:avLst/>
              </a:prstGeom>
              <a:blipFill>
                <a:blip r:embed="rId6"/>
                <a:stretch>
                  <a:fillRect t="-6061" r="-1471" b="-2121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2" name="TextBox 81">
            <a:extLst>
              <a:ext uri="{FF2B5EF4-FFF2-40B4-BE49-F238E27FC236}">
                <a16:creationId xmlns:a16="http://schemas.microsoft.com/office/drawing/2014/main" id="{5728F485-D99D-5040-9F3E-1AC67F5D48F5}"/>
              </a:ext>
            </a:extLst>
          </p:cNvPr>
          <p:cNvSpPr txBox="1"/>
          <p:nvPr/>
        </p:nvSpPr>
        <p:spPr>
          <a:xfrm>
            <a:off x="506686" y="2596074"/>
            <a:ext cx="20850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Landau Parameters:</a:t>
            </a:r>
          </a:p>
        </p:txBody>
      </p:sp>
      <p:grpSp>
        <p:nvGrpSpPr>
          <p:cNvPr id="110" name="Group 109">
            <a:extLst>
              <a:ext uri="{FF2B5EF4-FFF2-40B4-BE49-F238E27FC236}">
                <a16:creationId xmlns:a16="http://schemas.microsoft.com/office/drawing/2014/main" id="{BF519429-9B6E-1145-B579-00FC2839317F}"/>
              </a:ext>
            </a:extLst>
          </p:cNvPr>
          <p:cNvGrpSpPr/>
          <p:nvPr/>
        </p:nvGrpSpPr>
        <p:grpSpPr>
          <a:xfrm>
            <a:off x="6096000" y="1908259"/>
            <a:ext cx="5603902" cy="4440799"/>
            <a:chOff x="17131343" y="20577683"/>
            <a:chExt cx="6941345" cy="4999248"/>
          </a:xfrm>
        </p:grpSpPr>
        <p:grpSp>
          <p:nvGrpSpPr>
            <p:cNvPr id="111" name="Group 110">
              <a:extLst>
                <a:ext uri="{FF2B5EF4-FFF2-40B4-BE49-F238E27FC236}">
                  <a16:creationId xmlns:a16="http://schemas.microsoft.com/office/drawing/2014/main" id="{1CF6C1DA-B7EA-4A4C-91CF-C4B8172182C5}"/>
                </a:ext>
              </a:extLst>
            </p:cNvPr>
            <p:cNvGrpSpPr/>
            <p:nvPr/>
          </p:nvGrpSpPr>
          <p:grpSpPr>
            <a:xfrm>
              <a:off x="17131343" y="20577683"/>
              <a:ext cx="6941345" cy="4999248"/>
              <a:chOff x="17131343" y="20577683"/>
              <a:chExt cx="6941345" cy="4999248"/>
            </a:xfrm>
          </p:grpSpPr>
          <p:pic>
            <p:nvPicPr>
              <p:cNvPr id="116" name="Picture 115">
                <a:extLst>
                  <a:ext uri="{FF2B5EF4-FFF2-40B4-BE49-F238E27FC236}">
                    <a16:creationId xmlns:a16="http://schemas.microsoft.com/office/drawing/2014/main" id="{7EB48EC1-4B89-834C-B8B4-6DBD25676E4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17131343" y="20584034"/>
                <a:ext cx="3666197" cy="4954494"/>
              </a:xfrm>
              <a:prstGeom prst="rect">
                <a:avLst/>
              </a:prstGeom>
            </p:spPr>
          </p:pic>
          <p:pic>
            <p:nvPicPr>
              <p:cNvPr id="117" name="Picture 116">
                <a:extLst>
                  <a:ext uri="{FF2B5EF4-FFF2-40B4-BE49-F238E27FC236}">
                    <a16:creationId xmlns:a16="http://schemas.microsoft.com/office/drawing/2014/main" id="{B65AED65-24AA-164B-9F89-06AC3CEC9C4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20797540" y="20577683"/>
                <a:ext cx="3275148" cy="4999248"/>
              </a:xfrm>
              <a:prstGeom prst="rect">
                <a:avLst/>
              </a:prstGeom>
            </p:spPr>
          </p:pic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12" name="Rectangle 111">
                  <a:extLst>
                    <a:ext uri="{FF2B5EF4-FFF2-40B4-BE49-F238E27FC236}">
                      <a16:creationId xmlns:a16="http://schemas.microsoft.com/office/drawing/2014/main" id="{CA7B0DB3-2DF3-324C-B0F2-2F2C08916861}"/>
                    </a:ext>
                  </a:extLst>
                </p:cNvPr>
                <p:cNvSpPr/>
                <p:nvPr/>
              </p:nvSpPr>
              <p:spPr>
                <a:xfrm>
                  <a:off x="18225218" y="22595148"/>
                  <a:ext cx="1575659" cy="721988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p>
                          <m:sSupPr>
                            <m:ctrlPr>
                              <a:rPr lang="en-US" sz="160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1600" b="0" i="1" smtClean="0">
                                <a:latin typeface="Cambria Math" panose="02040503050406030204" pitchFamily="18" charset="0"/>
                              </a:rPr>
                              <m:t>𝐴</m:t>
                            </m:r>
                          </m:e>
                          <m:sup>
                            <m:r>
                              <a:rPr lang="en-US" sz="1600" b="0" i="1" smtClean="0">
                                <a:latin typeface="Cambria Math" panose="02040503050406030204" pitchFamily="18" charset="0"/>
                              </a:rPr>
                              <m:t>𝑠</m:t>
                            </m:r>
                          </m:sup>
                        </m:sSup>
                        <m:r>
                          <a:rPr lang="en-US" sz="1600" b="0" i="1" smtClean="0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sz="16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𝜃</m:t>
                        </m:r>
                        <m:r>
                          <a:rPr lang="en-US" sz="16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)</m:t>
                        </m:r>
                      </m:oMath>
                    </m:oMathPara>
                  </a14:m>
                  <a:endParaRPr lang="en-US" sz="1600" dirty="0"/>
                </a:p>
              </p:txBody>
            </p:sp>
          </mc:Choice>
          <mc:Fallback xmlns="">
            <p:sp>
              <p:nvSpPr>
                <p:cNvPr id="112" name="Rectangle 111">
                  <a:extLst>
                    <a:ext uri="{FF2B5EF4-FFF2-40B4-BE49-F238E27FC236}">
                      <a16:creationId xmlns:a16="http://schemas.microsoft.com/office/drawing/2014/main" id="{CA7B0DB3-2DF3-324C-B0F2-2F2C08916861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8225218" y="22595148"/>
                  <a:ext cx="1575659" cy="721988"/>
                </a:xfrm>
                <a:prstGeom prst="rect">
                  <a:avLst/>
                </a:prstGeom>
                <a:blipFill>
                  <a:blip r:embed="rId32"/>
                  <a:stretch>
                    <a:fillRect b="-10714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13" name="Rectangle 112">
                  <a:extLst>
                    <a:ext uri="{FF2B5EF4-FFF2-40B4-BE49-F238E27FC236}">
                      <a16:creationId xmlns:a16="http://schemas.microsoft.com/office/drawing/2014/main" id="{B93B34AF-EDD8-4E4A-8D0C-84B159F2E424}"/>
                    </a:ext>
                  </a:extLst>
                </p:cNvPr>
                <p:cNvSpPr/>
                <p:nvPr/>
              </p:nvSpPr>
              <p:spPr>
                <a:xfrm>
                  <a:off x="18188681" y="23713631"/>
                  <a:ext cx="1611211" cy="721988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p>
                          <m:sSupPr>
                            <m:ctrlPr>
                              <a:rPr lang="en-US" sz="1600" i="1" smtClean="0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1600" b="0" i="1" smtClean="0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</a:rPr>
                              <m:t>𝐴</m:t>
                            </m:r>
                          </m:e>
                          <m:sup>
                            <m:r>
                              <a:rPr lang="en-US" sz="1600" b="0" i="1" smtClean="0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</a:rPr>
                              <m:t>𝑎</m:t>
                            </m:r>
                          </m:sup>
                        </m:sSup>
                        <m:r>
                          <a:rPr lang="en-US" sz="1600" b="0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sz="1600" b="0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𝜃</m:t>
                        </m:r>
                        <m:r>
                          <a:rPr lang="en-US" sz="1600" b="0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)</m:t>
                        </m:r>
                      </m:oMath>
                    </m:oMathPara>
                  </a14:m>
                  <a:endParaRPr lang="en-US" sz="1600" dirty="0">
                    <a:solidFill>
                      <a:srgbClr val="C00000"/>
                    </a:solidFill>
                  </a:endParaRPr>
                </a:p>
              </p:txBody>
            </p:sp>
          </mc:Choice>
          <mc:Fallback xmlns="">
            <p:sp>
              <p:nvSpPr>
                <p:cNvPr id="113" name="Rectangle 112">
                  <a:extLst>
                    <a:ext uri="{FF2B5EF4-FFF2-40B4-BE49-F238E27FC236}">
                      <a16:creationId xmlns:a16="http://schemas.microsoft.com/office/drawing/2014/main" id="{B93B34AF-EDD8-4E4A-8D0C-84B159F2E424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8188681" y="23713631"/>
                  <a:ext cx="1611211" cy="721988"/>
                </a:xfrm>
                <a:prstGeom prst="rect">
                  <a:avLst/>
                </a:prstGeom>
                <a:blipFill>
                  <a:blip r:embed="rId33"/>
                  <a:stretch>
                    <a:fillRect b="-11111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14" name="Rectangle 113">
                  <a:extLst>
                    <a:ext uri="{FF2B5EF4-FFF2-40B4-BE49-F238E27FC236}">
                      <a16:creationId xmlns:a16="http://schemas.microsoft.com/office/drawing/2014/main" id="{F0A2CEEA-B71E-F640-9548-8AD95FCE379B}"/>
                    </a:ext>
                  </a:extLst>
                </p:cNvPr>
                <p:cNvSpPr/>
                <p:nvPr/>
              </p:nvSpPr>
              <p:spPr>
                <a:xfrm>
                  <a:off x="21104000" y="20982842"/>
                  <a:ext cx="1586734" cy="721988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p>
                          <m:sSupPr>
                            <m:ctrlPr>
                              <a:rPr lang="en-US" sz="160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1600" b="0" i="1" smtClean="0">
                                <a:latin typeface="Cambria Math" panose="02040503050406030204" pitchFamily="18" charset="0"/>
                              </a:rPr>
                              <m:t>𝐹</m:t>
                            </m:r>
                          </m:e>
                          <m:sup>
                            <m:r>
                              <a:rPr lang="en-US" sz="1600" b="0" i="1" smtClean="0">
                                <a:latin typeface="Cambria Math" panose="02040503050406030204" pitchFamily="18" charset="0"/>
                              </a:rPr>
                              <m:t>𝑠</m:t>
                            </m:r>
                          </m:sup>
                        </m:sSup>
                        <m:r>
                          <a:rPr lang="en-US" sz="1600" b="0" i="1" smtClean="0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sz="16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𝜃</m:t>
                        </m:r>
                        <m:r>
                          <a:rPr lang="en-US" sz="16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)</m:t>
                        </m:r>
                      </m:oMath>
                    </m:oMathPara>
                  </a14:m>
                  <a:endParaRPr lang="en-US" sz="1600" dirty="0"/>
                </a:p>
              </p:txBody>
            </p:sp>
          </mc:Choice>
          <mc:Fallback xmlns="">
            <p:sp>
              <p:nvSpPr>
                <p:cNvPr id="114" name="Rectangle 113">
                  <a:extLst>
                    <a:ext uri="{FF2B5EF4-FFF2-40B4-BE49-F238E27FC236}">
                      <a16:creationId xmlns:a16="http://schemas.microsoft.com/office/drawing/2014/main" id="{F0A2CEEA-B71E-F640-9548-8AD95FCE379B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1104000" y="20982842"/>
                  <a:ext cx="1586734" cy="721988"/>
                </a:xfrm>
                <a:prstGeom prst="rect">
                  <a:avLst/>
                </a:prstGeom>
                <a:blipFill>
                  <a:blip r:embed="rId34"/>
                  <a:stretch>
                    <a:fillRect b="-14815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15" name="Rectangle 114">
                  <a:extLst>
                    <a:ext uri="{FF2B5EF4-FFF2-40B4-BE49-F238E27FC236}">
                      <a16:creationId xmlns:a16="http://schemas.microsoft.com/office/drawing/2014/main" id="{AAF3E5DA-B499-3D4F-9781-6940979DD39D}"/>
                    </a:ext>
                  </a:extLst>
                </p:cNvPr>
                <p:cNvSpPr/>
                <p:nvPr/>
              </p:nvSpPr>
              <p:spPr>
                <a:xfrm>
                  <a:off x="21119194" y="23590872"/>
                  <a:ext cx="1622286" cy="721988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p>
                          <m:sSupPr>
                            <m:ctrlPr>
                              <a:rPr lang="en-US" sz="1600" i="1" smtClean="0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1600" b="0" i="1" smtClean="0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</a:rPr>
                              <m:t>𝐹</m:t>
                            </m:r>
                          </m:e>
                          <m:sup>
                            <m:r>
                              <a:rPr lang="en-US" sz="1600" b="0" i="1" smtClean="0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</a:rPr>
                              <m:t>𝑎</m:t>
                            </m:r>
                          </m:sup>
                        </m:sSup>
                        <m:r>
                          <a:rPr lang="en-US" sz="1600" b="0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sz="1600" b="0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𝜃</m:t>
                        </m:r>
                        <m:r>
                          <a:rPr lang="en-US" sz="1600" b="0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)</m:t>
                        </m:r>
                      </m:oMath>
                    </m:oMathPara>
                  </a14:m>
                  <a:endParaRPr lang="en-US" sz="1600" dirty="0">
                    <a:solidFill>
                      <a:srgbClr val="C00000"/>
                    </a:solidFill>
                  </a:endParaRPr>
                </a:p>
              </p:txBody>
            </p:sp>
          </mc:Choice>
          <mc:Fallback xmlns="">
            <p:sp>
              <p:nvSpPr>
                <p:cNvPr id="115" name="Rectangle 114">
                  <a:extLst>
                    <a:ext uri="{FF2B5EF4-FFF2-40B4-BE49-F238E27FC236}">
                      <a16:creationId xmlns:a16="http://schemas.microsoft.com/office/drawing/2014/main" id="{AAF3E5DA-B499-3D4F-9781-6940979DD39D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1119194" y="23590872"/>
                  <a:ext cx="1622286" cy="721988"/>
                </a:xfrm>
                <a:prstGeom prst="rect">
                  <a:avLst/>
                </a:prstGeom>
                <a:blipFill>
                  <a:blip r:embed="rId35"/>
                  <a:stretch>
                    <a:fillRect b="-10714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" name="Table 3">
                <a:extLst>
                  <a:ext uri="{FF2B5EF4-FFF2-40B4-BE49-F238E27FC236}">
                    <a16:creationId xmlns:a16="http://schemas.microsoft.com/office/drawing/2014/main" id="{B64E107B-C27E-D24A-B067-B5C02B8B4A5B}"/>
                  </a:ext>
                </a:extLst>
              </p:cNvPr>
              <p:cNvGraphicFramePr>
                <a:graphicFrameLocks noGrp="1"/>
              </p:cNvGraphicFramePr>
              <p:nvPr/>
            </p:nvGraphicFramePr>
            <p:xfrm>
              <a:off x="836836" y="3300609"/>
              <a:ext cx="4008290" cy="2249405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801658">
                      <a:extLst>
                        <a:ext uri="{9D8B030D-6E8A-4147-A177-3AD203B41FA5}">
                          <a16:colId xmlns:a16="http://schemas.microsoft.com/office/drawing/2014/main" val="638335073"/>
                        </a:ext>
                      </a:extLst>
                    </a:gridCol>
                    <a:gridCol w="801658">
                      <a:extLst>
                        <a:ext uri="{9D8B030D-6E8A-4147-A177-3AD203B41FA5}">
                          <a16:colId xmlns:a16="http://schemas.microsoft.com/office/drawing/2014/main" val="244854235"/>
                        </a:ext>
                      </a:extLst>
                    </a:gridCol>
                    <a:gridCol w="801658">
                      <a:extLst>
                        <a:ext uri="{9D8B030D-6E8A-4147-A177-3AD203B41FA5}">
                          <a16:colId xmlns:a16="http://schemas.microsoft.com/office/drawing/2014/main" val="4205208691"/>
                        </a:ext>
                      </a:extLst>
                    </a:gridCol>
                    <a:gridCol w="801658">
                      <a:extLst>
                        <a:ext uri="{9D8B030D-6E8A-4147-A177-3AD203B41FA5}">
                          <a16:colId xmlns:a16="http://schemas.microsoft.com/office/drawing/2014/main" val="2540509334"/>
                        </a:ext>
                      </a:extLst>
                    </a:gridCol>
                    <a:gridCol w="801658">
                      <a:extLst>
                        <a:ext uri="{9D8B030D-6E8A-4147-A177-3AD203B41FA5}">
                          <a16:colId xmlns:a16="http://schemas.microsoft.com/office/drawing/2014/main" val="3403352454"/>
                        </a:ext>
                      </a:extLst>
                    </a:gridCol>
                  </a:tblGrid>
                  <a:tr h="449881">
                    <a:tc>
                      <a:txBody>
                        <a:bodyPr/>
                        <a:lstStyle/>
                        <a:p>
                          <a:pPr algn="ctr"/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b="1" i="1" smtClean="0">
                                        <a:latin typeface="Cambria Math" panose="02040503050406030204" pitchFamily="18" charset="0"/>
                                      </a:rPr>
                                      <m:t>𝑨</m:t>
                                    </m:r>
                                  </m:e>
                                  <m:sub>
                                    <m:r>
                                      <a:rPr lang="en-US" b="1" i="1" smtClean="0">
                                        <a:latin typeface="Cambria Math" panose="02040503050406030204" pitchFamily="18" charset="0"/>
                                      </a:rPr>
                                      <m:t>𝒔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b="1" i="1" smtClean="0">
                                        <a:latin typeface="Cambria Math" panose="02040503050406030204" pitchFamily="18" charset="0"/>
                                      </a:rPr>
                                      <m:t>𝑭</m:t>
                                    </m:r>
                                  </m:e>
                                  <m:sub>
                                    <m:r>
                                      <a:rPr lang="en-US" b="1" i="1" smtClean="0">
                                        <a:latin typeface="Cambria Math" panose="02040503050406030204" pitchFamily="18" charset="0"/>
                                      </a:rPr>
                                      <m:t>𝒔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b="1" i="1" smtClean="0">
                                        <a:latin typeface="Cambria Math" panose="02040503050406030204" pitchFamily="18" charset="0"/>
                                      </a:rPr>
                                      <m:t>𝑨</m:t>
                                    </m:r>
                                  </m:e>
                                  <m:sub>
                                    <m:r>
                                      <a:rPr lang="en-US" b="1" i="1" smtClean="0">
                                        <a:latin typeface="Cambria Math" panose="02040503050406030204" pitchFamily="18" charset="0"/>
                                      </a:rPr>
                                      <m:t>𝒂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b="1" i="1" smtClean="0">
                                        <a:latin typeface="Cambria Math" panose="02040503050406030204" pitchFamily="18" charset="0"/>
                                      </a:rPr>
                                      <m:t>𝑭</m:t>
                                    </m:r>
                                  </m:e>
                                  <m:sub>
                                    <m:r>
                                      <a:rPr lang="en-US" b="1" i="1" smtClean="0">
                                        <a:latin typeface="Cambria Math" panose="02040503050406030204" pitchFamily="18" charset="0"/>
                                      </a:rPr>
                                      <m:t>𝒂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136982527"/>
                      </a:ext>
                    </a:extLst>
                  </a:tr>
                  <a:tr h="449881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𝑙</m:t>
                                </m:r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=0</m:t>
                                </m:r>
                              </m:oMath>
                            </m:oMathPara>
                          </a14:m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/>
                            <a:t>0.82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/>
                            <a:t>4.3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/>
                            <a:t>-0.48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/>
                            <a:t>-0.32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490606421"/>
                      </a:ext>
                    </a:extLst>
                  </a:tr>
                  <a:tr h="449881"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𝑙</m:t>
                                </m:r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=1</m:t>
                                </m:r>
                              </m:oMath>
                            </m:oMathPara>
                          </a14:m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/>
                            <a:t>-0.00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/>
                            <a:t>-0.00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/>
                            <a:t>-0.10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/>
                            <a:t>-0.09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232696230"/>
                      </a:ext>
                    </a:extLst>
                  </a:tr>
                  <a:tr h="449881"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𝑙</m:t>
                                </m:r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=2</m:t>
                                </m:r>
                              </m:oMath>
                            </m:oMathPara>
                          </a14:m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/>
                            <a:t>-0.03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/>
                            <a:t>-0.03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/>
                            <a:t>0.01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/>
                            <a:t>0.01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840753717"/>
                      </a:ext>
                    </a:extLst>
                  </a:tr>
                  <a:tr h="449881"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𝑙</m:t>
                                </m:r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=3</m:t>
                                </m:r>
                              </m:oMath>
                            </m:oMathPara>
                          </a14:m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/>
                            <a:t>0.01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/>
                            <a:t>0.01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/>
                            <a:t>-0.00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/>
                            <a:t>-0.00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865199878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4" name="Table 3">
                <a:extLst>
                  <a:ext uri="{FF2B5EF4-FFF2-40B4-BE49-F238E27FC236}">
                    <a16:creationId xmlns:a16="http://schemas.microsoft.com/office/drawing/2014/main" id="{B64E107B-C27E-D24A-B067-B5C02B8B4A5B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805031488"/>
                  </p:ext>
                </p:extLst>
              </p:nvPr>
            </p:nvGraphicFramePr>
            <p:xfrm>
              <a:off x="836836" y="3300609"/>
              <a:ext cx="4008290" cy="2249405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801658">
                      <a:extLst>
                        <a:ext uri="{9D8B030D-6E8A-4147-A177-3AD203B41FA5}">
                          <a16:colId xmlns:a16="http://schemas.microsoft.com/office/drawing/2014/main" val="638335073"/>
                        </a:ext>
                      </a:extLst>
                    </a:gridCol>
                    <a:gridCol w="801658">
                      <a:extLst>
                        <a:ext uri="{9D8B030D-6E8A-4147-A177-3AD203B41FA5}">
                          <a16:colId xmlns:a16="http://schemas.microsoft.com/office/drawing/2014/main" val="244854235"/>
                        </a:ext>
                      </a:extLst>
                    </a:gridCol>
                    <a:gridCol w="801658">
                      <a:extLst>
                        <a:ext uri="{9D8B030D-6E8A-4147-A177-3AD203B41FA5}">
                          <a16:colId xmlns:a16="http://schemas.microsoft.com/office/drawing/2014/main" val="4205208691"/>
                        </a:ext>
                      </a:extLst>
                    </a:gridCol>
                    <a:gridCol w="801658">
                      <a:extLst>
                        <a:ext uri="{9D8B030D-6E8A-4147-A177-3AD203B41FA5}">
                          <a16:colId xmlns:a16="http://schemas.microsoft.com/office/drawing/2014/main" val="2540509334"/>
                        </a:ext>
                      </a:extLst>
                    </a:gridCol>
                    <a:gridCol w="801658">
                      <a:extLst>
                        <a:ext uri="{9D8B030D-6E8A-4147-A177-3AD203B41FA5}">
                          <a16:colId xmlns:a16="http://schemas.microsoft.com/office/drawing/2014/main" val="3403352454"/>
                        </a:ext>
                      </a:extLst>
                    </a:gridCol>
                  </a:tblGrid>
                  <a:tr h="449881">
                    <a:tc>
                      <a:txBody>
                        <a:bodyPr/>
                        <a:lstStyle/>
                        <a:p>
                          <a:pPr algn="ctr"/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6"/>
                          <a:stretch>
                            <a:fillRect l="-98438" r="-298438" b="-39722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6"/>
                          <a:stretch>
                            <a:fillRect l="-201587" r="-203175" b="-39722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6"/>
                          <a:stretch>
                            <a:fillRect l="-296875" r="-100000" b="-39722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6"/>
                          <a:stretch>
                            <a:fillRect l="-403175" r="-1587" b="-39722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136982527"/>
                      </a:ext>
                    </a:extLst>
                  </a:tr>
                  <a:tr h="449881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6"/>
                          <a:stretch>
                            <a:fillRect t="-100000" r="-404762" b="-29722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/>
                            <a:t>0.82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/>
                            <a:t>4.3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/>
                            <a:t>-0.48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/>
                            <a:t>-0.32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490606421"/>
                      </a:ext>
                    </a:extLst>
                  </a:tr>
                  <a:tr h="449881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6"/>
                          <a:stretch>
                            <a:fillRect t="-205714" r="-404762" b="-20571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/>
                            <a:t>-0.00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/>
                            <a:t>-0.00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/>
                            <a:t>-0.10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/>
                            <a:t>-0.09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232696230"/>
                      </a:ext>
                    </a:extLst>
                  </a:tr>
                  <a:tr h="449881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6"/>
                          <a:stretch>
                            <a:fillRect t="-297222" r="-404762" b="-1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/>
                            <a:t>-0.03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/>
                            <a:t>-0.03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/>
                            <a:t>0.01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/>
                            <a:t>0.01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840753717"/>
                      </a:ext>
                    </a:extLst>
                  </a:tr>
                  <a:tr h="449881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6"/>
                          <a:stretch>
                            <a:fillRect t="-397222" r="-40476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/>
                            <a:t>0.01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/>
                            <a:t>0.01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/>
                            <a:t>-0.00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/>
                            <a:t>-0.00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865199878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2" name="TextBox 61">
                <a:extLst>
                  <a:ext uri="{FF2B5EF4-FFF2-40B4-BE49-F238E27FC236}">
                    <a16:creationId xmlns:a16="http://schemas.microsoft.com/office/drawing/2014/main" id="{38E66892-EF3E-5947-8CA5-EA645423D200}"/>
                  </a:ext>
                </a:extLst>
              </p:cNvPr>
              <p:cNvSpPr txBox="1"/>
              <p:nvPr/>
            </p:nvSpPr>
            <p:spPr>
              <a:xfrm>
                <a:off x="157146" y="5726818"/>
                <a:ext cx="6014908" cy="12003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dirty="0">
                    <a:solidFill>
                      <a:srgbClr val="FF0000"/>
                    </a:solidFill>
                  </a:rPr>
                  <a:t>Hint 1:  </a:t>
                </a:r>
                <a14:m>
                  <m:oMath xmlns:m="http://schemas.openxmlformats.org/officeDocument/2006/math">
                    <m:r>
                      <a:rPr lang="en-US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𝑙</m:t>
                    </m:r>
                    <m:r>
                      <a:rPr lang="en-US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=0</m:t>
                    </m:r>
                  </m:oMath>
                </a14:m>
                <a:r>
                  <a:rPr lang="en-US" dirty="0">
                    <a:solidFill>
                      <a:srgbClr val="FF0000"/>
                    </a:solidFill>
                  </a:rPr>
                  <a:t> (dynamically generated) spin exchange interaction is order of one!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dirty="0">
                    <a:solidFill>
                      <a:srgbClr val="FF0000"/>
                    </a:solidFill>
                  </a:rPr>
                  <a:t>Hint 2: All </a:t>
                </a:r>
                <a14:m>
                  <m:oMath xmlns:m="http://schemas.openxmlformats.org/officeDocument/2006/math">
                    <m:r>
                      <a:rPr lang="en-US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𝑙</m:t>
                    </m:r>
                    <m:r>
                      <a:rPr lang="en-US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&gt;0</m:t>
                    </m:r>
                  </m:oMath>
                </a14:m>
                <a:r>
                  <a:rPr lang="en-US" dirty="0">
                    <a:solidFill>
                      <a:srgbClr val="FF0000"/>
                    </a:solidFill>
                  </a:rPr>
                  <a:t> quasiparticle interactions are small. (A and F are nearly isotropic!)</a:t>
                </a:r>
              </a:p>
            </p:txBody>
          </p:sp>
        </mc:Choice>
        <mc:Fallback>
          <p:sp>
            <p:nvSpPr>
              <p:cNvPr id="62" name="TextBox 61">
                <a:extLst>
                  <a:ext uri="{FF2B5EF4-FFF2-40B4-BE49-F238E27FC236}">
                    <a16:creationId xmlns:a16="http://schemas.microsoft.com/office/drawing/2014/main" id="{38E66892-EF3E-5947-8CA5-EA645423D20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7146" y="5726818"/>
                <a:ext cx="6014908" cy="1200329"/>
              </a:xfrm>
              <a:prstGeom prst="rect">
                <a:avLst/>
              </a:prstGeom>
              <a:blipFill>
                <a:blip r:embed="rId37"/>
                <a:stretch>
                  <a:fillRect l="-634" t="-2105" r="-634" b="-736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1359624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1452209" y="302409"/>
            <a:ext cx="9144000" cy="360363"/>
          </a:xfrm>
          <a:prstGeom prst="rect">
            <a:avLst/>
          </a:prstGeom>
          <a:noFill/>
          <a:ln w="57150" cmpd="thinThick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>
              <a:lnSpc>
                <a:spcPct val="80000"/>
              </a:lnSpc>
              <a:spcBef>
                <a:spcPct val="20000"/>
              </a:spcBef>
              <a:buClr>
                <a:schemeClr val="tx2"/>
              </a:buClr>
              <a:buSzPct val="75000"/>
              <a:buFont typeface="Wingdings" pitchFamily="2" charset="2"/>
              <a:buNone/>
              <a:defRPr/>
            </a:pPr>
            <a:r>
              <a:rPr kumimoji="1" lang="en-US" altLang="zh-CN" sz="2800" b="1" dirty="0">
                <a:solidFill>
                  <a:srgbClr val="EA4335"/>
                </a:solidFill>
                <a:ea typeface="Arial" charset="0"/>
                <a:cs typeface="Arial" charset="0"/>
              </a:rPr>
              <a:t>Quasiparticle Interaction of Coulomb Fermi Liquid</a:t>
            </a:r>
            <a:endParaRPr kumimoji="1" lang="zh-CN" altLang="en-US" sz="2800" b="1" dirty="0">
              <a:solidFill>
                <a:srgbClr val="EA4335"/>
              </a:solidFill>
              <a:ea typeface="Arial" charset="0"/>
              <a:cs typeface="Arial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8E8BDE69-493E-6242-BB81-09DB71E26AE2}"/>
                  </a:ext>
                </a:extLst>
              </p:cNvPr>
              <p:cNvSpPr txBox="1"/>
              <p:nvPr/>
            </p:nvSpPr>
            <p:spPr>
              <a:xfrm>
                <a:off x="838200" y="999067"/>
                <a:ext cx="8613576" cy="388388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/>
                  <a:t>For metallic UEG, the 4-point vertex function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l-GR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Γ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4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(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𝑘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, 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𝜔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;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𝑘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, 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𝜔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,;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𝑞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, </m:t>
                    </m:r>
                    <m:r>
                      <m:rPr>
                        <m:sty m:val="p"/>
                      </m:rPr>
                      <a:rPr lang="el-GR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Ω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dirty="0"/>
                  <a:t> behaves as: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endParaRPr lang="en-US" dirty="0"/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dirty="0"/>
                  <a:t>Near the Fermi surface,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l-GR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Γ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4</m:t>
                        </m:r>
                      </m:sub>
                    </m:sSub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→</m:t>
                    </m:r>
                    <m:f>
                      <m:fPr>
                        <m:ctrlPr>
                          <a:rPr lang="en-US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𝑍</m:t>
                            </m:r>
                          </m:e>
                          <m:sup>
                            <m:r>
                              <a:rPr lang="en-US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en-US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×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4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𝜋</m:t>
                        </m:r>
                        <m:sSup>
                          <m:sSupPr>
                            <m:ctrlPr>
                              <a:rPr lang="en-US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𝑒</m:t>
                            </m:r>
                          </m:e>
                          <m:sup>
                            <m:r>
                              <a:rPr lang="en-US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sSup>
                          <m:sSupPr>
                            <m:ctrlPr>
                              <a:rPr lang="en-US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𝑞</m:t>
                            </m:r>
                          </m:e>
                          <m:sup>
                            <m:r>
                              <a:rPr lang="en-US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4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𝜋</m:t>
                        </m:r>
                        <m:sSup>
                          <m:sSupPr>
                            <m:ctrlPr>
                              <a:rPr lang="en-US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𝑒</m:t>
                            </m:r>
                          </m:e>
                          <m:sup>
                            <m:r>
                              <a:rPr lang="en-US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  <m:r>
                          <m:rPr>
                            <m:sty m:val="p"/>
                          </m:rPr>
                          <a:rPr lang="el-GR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Π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(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𝑞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,</m:t>
                        </m:r>
                        <m:r>
                          <m:rPr>
                            <m:sty m:val="p"/>
                          </m:rPr>
                          <a:rPr lang="el-GR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Ω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)</m:t>
                        </m:r>
                      </m:den>
                    </m:f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    </m:t>
                    </m:r>
                    <m:r>
                      <a:rPr lang="en-US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  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l-GR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Γ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𝑖𝑟𝑟</m:t>
                        </m:r>
                      </m:sub>
                    </m:sSub>
                  </m:oMath>
                </a14:m>
                <a:endParaRPr lang="en-US" dirty="0"/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endParaRPr lang="en-US" dirty="0"/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endParaRPr lang="en-US" dirty="0"/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endParaRPr lang="en-US" dirty="0"/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endParaRPr lang="en-US" dirty="0"/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endParaRPr lang="en-US" dirty="0"/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endParaRPr lang="en-US" dirty="0"/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dirty="0"/>
                  <a:t>Near the Fermi surface,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l-GR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Γ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𝑖𝑟𝑟</m:t>
                        </m:r>
                      </m:sub>
                    </m:sSub>
                    <m:d>
                      <m:dPr>
                        <m:ctrlPr>
                          <a:rPr lang="en-US" b="0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b="0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q</m:t>
                        </m:r>
                        <m:r>
                          <a:rPr lang="en-US" b="0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=0, </m:t>
                        </m:r>
                        <m:r>
                          <m:rPr>
                            <m:sty m:val="p"/>
                          </m:rPr>
                          <a:rPr lang="el-GR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Ω</m:t>
                        </m:r>
                        <m:r>
                          <a:rPr lang="el-GR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→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0</m:t>
                        </m:r>
                      </m:e>
                    </m:d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∝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𝐹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(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𝜃</m:t>
                    </m:r>
                    <m:r>
                      <a:rPr lang="en-US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dirty="0"/>
                  <a:t>,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l-GR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Γ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𝑖𝑟𝑟</m:t>
                        </m:r>
                      </m:sub>
                    </m:sSub>
                    <m:d>
                      <m:dPr>
                        <m:ctrlP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b="0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q</m:t>
                        </m:r>
                        <m:r>
                          <a:rPr lang="el-GR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→</m:t>
                        </m:r>
                        <m:r>
                          <a:rPr lang="en-US" b="0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0, </m:t>
                        </m:r>
                        <m:r>
                          <m:rPr>
                            <m:sty m:val="p"/>
                          </m:rPr>
                          <a:rPr lang="el-GR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Ω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=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0</m:t>
                        </m:r>
                      </m:e>
                    </m:d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∝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𝐴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(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𝜃</m:t>
                    </m:r>
                    <m:r>
                      <a:rPr lang="en-US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dirty="0"/>
                  <a:t> 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endParaRPr lang="en-US" dirty="0"/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endParaRPr lang="en-US" dirty="0"/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dirty="0"/>
                  <a:t>A good approximation of the quasiparticle interaction should capture all these features.</a:t>
                </a:r>
              </a:p>
            </p:txBody>
          </p:sp>
        </mc:Choice>
        <mc:Fallback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8E8BDE69-493E-6242-BB81-09DB71E26AE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8200" y="999067"/>
                <a:ext cx="8613576" cy="3883884"/>
              </a:xfrm>
              <a:prstGeom prst="rect">
                <a:avLst/>
              </a:prstGeom>
              <a:blipFill>
                <a:blip r:embed="rId3"/>
                <a:stretch>
                  <a:fillRect l="-737" t="-654" r="-295" b="-163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20" name="Group 19">
            <a:extLst>
              <a:ext uri="{FF2B5EF4-FFF2-40B4-BE49-F238E27FC236}">
                <a16:creationId xmlns:a16="http://schemas.microsoft.com/office/drawing/2014/main" id="{19D38A9D-BBCD-C442-BA44-8D4823D22E44}"/>
              </a:ext>
            </a:extLst>
          </p:cNvPr>
          <p:cNvGrpSpPr/>
          <p:nvPr/>
        </p:nvGrpSpPr>
        <p:grpSpPr>
          <a:xfrm>
            <a:off x="3415589" y="2388810"/>
            <a:ext cx="2150702" cy="853934"/>
            <a:chOff x="2967398" y="2345267"/>
            <a:chExt cx="2150702" cy="853934"/>
          </a:xfrm>
        </p:grpSpPr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2FFD4EED-FBBD-C340-9DC3-28E7F03CFD49}"/>
                </a:ext>
              </a:extLst>
            </p:cNvPr>
            <p:cNvGrpSpPr/>
            <p:nvPr/>
          </p:nvGrpSpPr>
          <p:grpSpPr>
            <a:xfrm>
              <a:off x="3208867" y="2345267"/>
              <a:ext cx="431800" cy="812800"/>
              <a:chOff x="3208867" y="2345267"/>
              <a:chExt cx="431800" cy="812800"/>
            </a:xfrm>
          </p:grpSpPr>
          <p:cxnSp>
            <p:nvCxnSpPr>
              <p:cNvPr id="5" name="Straight Connector 4">
                <a:extLst>
                  <a:ext uri="{FF2B5EF4-FFF2-40B4-BE49-F238E27FC236}">
                    <a16:creationId xmlns:a16="http://schemas.microsoft.com/office/drawing/2014/main" id="{74BDD00B-6036-AC45-98BA-AA7D3485F7C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251200" y="2345267"/>
                <a:ext cx="372533" cy="431800"/>
              </a:xfrm>
              <a:prstGeom prst="line">
                <a:avLst/>
              </a:pr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Straight Connector 23">
                <a:extLst>
                  <a:ext uri="{FF2B5EF4-FFF2-40B4-BE49-F238E27FC236}">
                    <a16:creationId xmlns:a16="http://schemas.microsoft.com/office/drawing/2014/main" id="{D3D4347D-12FE-774B-BFF3-F47142BF7A0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3208867" y="2777067"/>
                <a:ext cx="431800" cy="381000"/>
              </a:xfrm>
              <a:prstGeom prst="line">
                <a:avLst/>
              </a:pr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Straight Connector 30">
                <a:extLst>
                  <a:ext uri="{FF2B5EF4-FFF2-40B4-BE49-F238E27FC236}">
                    <a16:creationId xmlns:a16="http://schemas.microsoft.com/office/drawing/2014/main" id="{B873E4DE-4D05-6B45-AFFC-D717926129D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424767" y="2549122"/>
                <a:ext cx="0" cy="418445"/>
              </a:xfrm>
              <a:prstGeom prst="line">
                <a:avLst/>
              </a:pr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00902669-59FD-094B-B33F-70A032DDEE54}"/>
                </a:ext>
              </a:extLst>
            </p:cNvPr>
            <p:cNvGrpSpPr/>
            <p:nvPr/>
          </p:nvGrpSpPr>
          <p:grpSpPr>
            <a:xfrm>
              <a:off x="4487334" y="2345267"/>
              <a:ext cx="431800" cy="812800"/>
              <a:chOff x="4453467" y="2363989"/>
              <a:chExt cx="431800" cy="812800"/>
            </a:xfrm>
          </p:grpSpPr>
          <p:cxnSp>
            <p:nvCxnSpPr>
              <p:cNvPr id="34" name="Straight Connector 33">
                <a:extLst>
                  <a:ext uri="{FF2B5EF4-FFF2-40B4-BE49-F238E27FC236}">
                    <a16:creationId xmlns:a16="http://schemas.microsoft.com/office/drawing/2014/main" id="{1B0033F0-B295-804C-9AA9-26672AC43867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4495800" y="2363989"/>
                <a:ext cx="372533" cy="431800"/>
              </a:xfrm>
              <a:prstGeom prst="line">
                <a:avLst/>
              </a:pr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Straight Connector 34">
                <a:extLst>
                  <a:ext uri="{FF2B5EF4-FFF2-40B4-BE49-F238E27FC236}">
                    <a16:creationId xmlns:a16="http://schemas.microsoft.com/office/drawing/2014/main" id="{B7E16E0E-7E2A-5743-BC73-B031E4E0C11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453467" y="2795789"/>
                <a:ext cx="431800" cy="381000"/>
              </a:xfrm>
              <a:prstGeom prst="line">
                <a:avLst/>
              </a:pr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Straight Connector 35">
                <a:extLst>
                  <a:ext uri="{FF2B5EF4-FFF2-40B4-BE49-F238E27FC236}">
                    <a16:creationId xmlns:a16="http://schemas.microsoft.com/office/drawing/2014/main" id="{7DEFFC45-93C9-6041-8714-6E4B7DFD668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4669367" y="2567844"/>
                <a:ext cx="0" cy="418445"/>
              </a:xfrm>
              <a:prstGeom prst="line">
                <a:avLst/>
              </a:pr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26D5C6F6-EF98-8040-82D7-E42AF3FFF31E}"/>
                </a:ext>
              </a:extLst>
            </p:cNvPr>
            <p:cNvCxnSpPr/>
            <p:nvPr/>
          </p:nvCxnSpPr>
          <p:spPr>
            <a:xfrm>
              <a:off x="3623733" y="2777067"/>
              <a:ext cx="863601" cy="0"/>
            </a:xfrm>
            <a:prstGeom prst="line">
              <a:avLst/>
            </a:prstGeom>
            <a:ln w="38100">
              <a:solidFill>
                <a:srgbClr val="C0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>
          <mc:Choice xmlns:a14="http://schemas.microsoft.com/office/drawing/2010/main" Requires="a14">
            <p:sp>
              <p:nvSpPr>
                <p:cNvPr id="19" name="TextBox 18">
                  <a:extLst>
                    <a:ext uri="{FF2B5EF4-FFF2-40B4-BE49-F238E27FC236}">
                      <a16:creationId xmlns:a16="http://schemas.microsoft.com/office/drawing/2014/main" id="{A05A2F5B-1FDA-9C4A-8128-849F1E323AAF}"/>
                    </a:ext>
                  </a:extLst>
                </p:cNvPr>
                <p:cNvSpPr txBox="1"/>
                <p:nvPr/>
              </p:nvSpPr>
              <p:spPr>
                <a:xfrm>
                  <a:off x="3922484" y="2922202"/>
                  <a:ext cx="281551" cy="27699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𝑊</m:t>
                        </m:r>
                      </m:oMath>
                    </m:oMathPara>
                  </a14:m>
                  <a:endParaRPr lang="en-US" dirty="0"/>
                </a:p>
              </p:txBody>
            </p:sp>
          </mc:Choice>
          <mc:Fallback>
            <p:sp>
              <p:nvSpPr>
                <p:cNvPr id="19" name="TextBox 18">
                  <a:extLst>
                    <a:ext uri="{FF2B5EF4-FFF2-40B4-BE49-F238E27FC236}">
                      <a16:creationId xmlns:a16="http://schemas.microsoft.com/office/drawing/2014/main" id="{A05A2F5B-1FDA-9C4A-8128-849F1E323AAF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922484" y="2922202"/>
                  <a:ext cx="281551" cy="276999"/>
                </a:xfrm>
                <a:prstGeom prst="rect">
                  <a:avLst/>
                </a:prstGeom>
                <a:blipFill>
                  <a:blip r:embed="rId4"/>
                  <a:stretch>
                    <a:fillRect l="-22727" r="-13636" b="-4545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>
          <mc:Choice xmlns:a14="http://schemas.microsoft.com/office/drawing/2010/main" Requires="a14">
            <p:sp>
              <p:nvSpPr>
                <p:cNvPr id="42" name="TextBox 41">
                  <a:extLst>
                    <a:ext uri="{FF2B5EF4-FFF2-40B4-BE49-F238E27FC236}">
                      <a16:creationId xmlns:a16="http://schemas.microsoft.com/office/drawing/2014/main" id="{4FFB8326-396A-9648-9233-A54B53E4BAFB}"/>
                    </a:ext>
                  </a:extLst>
                </p:cNvPr>
                <p:cNvSpPr txBox="1"/>
                <p:nvPr/>
              </p:nvSpPr>
              <p:spPr>
                <a:xfrm>
                  <a:off x="2967398" y="2645203"/>
                  <a:ext cx="258404" cy="27699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l-GR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Γ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3</m:t>
                            </m:r>
                          </m:sub>
                        </m:sSub>
                      </m:oMath>
                    </m:oMathPara>
                  </a14:m>
                  <a:endParaRPr lang="en-US" dirty="0"/>
                </a:p>
              </p:txBody>
            </p:sp>
          </mc:Choice>
          <mc:Fallback>
            <p:sp>
              <p:nvSpPr>
                <p:cNvPr id="42" name="TextBox 41">
                  <a:extLst>
                    <a:ext uri="{FF2B5EF4-FFF2-40B4-BE49-F238E27FC236}">
                      <a16:creationId xmlns:a16="http://schemas.microsoft.com/office/drawing/2014/main" id="{4FFB8326-396A-9648-9233-A54B53E4BAFB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967398" y="2645203"/>
                  <a:ext cx="258404" cy="276999"/>
                </a:xfrm>
                <a:prstGeom prst="rect">
                  <a:avLst/>
                </a:prstGeom>
                <a:blipFill>
                  <a:blip r:embed="rId5"/>
                  <a:stretch>
                    <a:fillRect l="-19048" r="-4762" b="-13636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>
          <mc:Choice xmlns:a14="http://schemas.microsoft.com/office/drawing/2010/main" Requires="a14">
            <p:sp>
              <p:nvSpPr>
                <p:cNvPr id="43" name="TextBox 42">
                  <a:extLst>
                    <a:ext uri="{FF2B5EF4-FFF2-40B4-BE49-F238E27FC236}">
                      <a16:creationId xmlns:a16="http://schemas.microsoft.com/office/drawing/2014/main" id="{EC9761B2-F098-7B47-8759-C007E2D0ECA4}"/>
                    </a:ext>
                  </a:extLst>
                </p:cNvPr>
                <p:cNvSpPr txBox="1"/>
                <p:nvPr/>
              </p:nvSpPr>
              <p:spPr>
                <a:xfrm>
                  <a:off x="4859696" y="2638566"/>
                  <a:ext cx="258404" cy="27699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l-GR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Γ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3</m:t>
                            </m:r>
                          </m:sub>
                        </m:sSub>
                      </m:oMath>
                    </m:oMathPara>
                  </a14:m>
                  <a:endParaRPr lang="en-US" dirty="0"/>
                </a:p>
              </p:txBody>
            </p:sp>
          </mc:Choice>
          <mc:Fallback>
            <p:sp>
              <p:nvSpPr>
                <p:cNvPr id="43" name="TextBox 42">
                  <a:extLst>
                    <a:ext uri="{FF2B5EF4-FFF2-40B4-BE49-F238E27FC236}">
                      <a16:creationId xmlns:a16="http://schemas.microsoft.com/office/drawing/2014/main" id="{EC9761B2-F098-7B47-8759-C007E2D0ECA4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859696" y="2638566"/>
                  <a:ext cx="258404" cy="276999"/>
                </a:xfrm>
                <a:prstGeom prst="rect">
                  <a:avLst/>
                </a:prstGeom>
                <a:blipFill>
                  <a:blip r:embed="rId6"/>
                  <a:stretch>
                    <a:fillRect l="-25000" r="-5000" b="-19048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22" name="Right Arrow 21">
            <a:extLst>
              <a:ext uri="{FF2B5EF4-FFF2-40B4-BE49-F238E27FC236}">
                <a16:creationId xmlns:a16="http://schemas.microsoft.com/office/drawing/2014/main" id="{5D6CD385-0BFB-0E44-AD4D-212AE0F5FE14}"/>
              </a:ext>
            </a:extLst>
          </p:cNvPr>
          <p:cNvSpPr/>
          <p:nvPr/>
        </p:nvSpPr>
        <p:spPr>
          <a:xfrm rot="16200000">
            <a:off x="4361469" y="2209995"/>
            <a:ext cx="410426" cy="2643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Right Arrow 45">
            <a:extLst>
              <a:ext uri="{FF2B5EF4-FFF2-40B4-BE49-F238E27FC236}">
                <a16:creationId xmlns:a16="http://schemas.microsoft.com/office/drawing/2014/main" id="{DB9A287B-675B-384D-91C9-FE1156C0BFA7}"/>
              </a:ext>
            </a:extLst>
          </p:cNvPr>
          <p:cNvSpPr/>
          <p:nvPr/>
        </p:nvSpPr>
        <p:spPr>
          <a:xfrm rot="15539132">
            <a:off x="5890787" y="2172801"/>
            <a:ext cx="410426" cy="2643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19EC492-3849-A944-A562-4463711A433E}"/>
              </a:ext>
            </a:extLst>
          </p:cNvPr>
          <p:cNvSpPr txBox="1"/>
          <p:nvPr/>
        </p:nvSpPr>
        <p:spPr>
          <a:xfrm>
            <a:off x="5923372" y="2589776"/>
            <a:ext cx="27451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One-interaction-irreducible</a:t>
            </a:r>
          </a:p>
        </p:txBody>
      </p:sp>
    </p:spTree>
    <p:extLst>
      <p:ext uri="{BB962C8B-B14F-4D97-AF65-F5344CB8AC3E}">
        <p14:creationId xmlns:p14="http://schemas.microsoft.com/office/powerpoint/2010/main" val="39985754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1452209" y="302409"/>
            <a:ext cx="9144000" cy="360363"/>
          </a:xfrm>
          <a:prstGeom prst="rect">
            <a:avLst/>
          </a:prstGeom>
          <a:noFill/>
          <a:ln w="57150" cmpd="thinThick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>
              <a:lnSpc>
                <a:spcPct val="80000"/>
              </a:lnSpc>
              <a:spcBef>
                <a:spcPct val="20000"/>
              </a:spcBef>
              <a:buClr>
                <a:schemeClr val="tx2"/>
              </a:buClr>
              <a:buSzPct val="75000"/>
              <a:buFont typeface="Wingdings" pitchFamily="2" charset="2"/>
              <a:buNone/>
              <a:defRPr/>
            </a:pPr>
            <a:r>
              <a:rPr kumimoji="1" lang="en-US" altLang="zh-CN" sz="2800" b="1" dirty="0">
                <a:solidFill>
                  <a:srgbClr val="EA4335"/>
                </a:solidFill>
                <a:ea typeface="Arial" charset="0"/>
                <a:cs typeface="Arial" charset="0"/>
              </a:rPr>
              <a:t>Projective Renormalization Condition</a:t>
            </a:r>
            <a:endParaRPr kumimoji="1" lang="zh-CN" altLang="en-US" sz="2800" b="1" dirty="0">
              <a:solidFill>
                <a:srgbClr val="EA4335"/>
              </a:solidFill>
              <a:ea typeface="Arial" charset="0"/>
              <a:cs typeface="Arial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8E8BDE69-493E-6242-BB81-09DB71E26AE2}"/>
                  </a:ext>
                </a:extLst>
              </p:cNvPr>
              <p:cNvSpPr txBox="1"/>
              <p:nvPr/>
            </p:nvSpPr>
            <p:spPr>
              <a:xfrm>
                <a:off x="1589400" y="1082055"/>
                <a:ext cx="6428235" cy="9307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/>
                  <a:t>For a given 4-point vertex function, define the projection operator </a:t>
                </a:r>
              </a:p>
              <a:p>
                <a:pPr/>
                <a:endParaRPr lang="en-US" b="0" i="1" dirty="0">
                  <a:solidFill>
                    <a:srgbClr val="FF0000"/>
                  </a:solidFill>
                  <a:latin typeface="Cambria Math" panose="020405030504060302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en-US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𝑃</m:t>
                          </m:r>
                        </m:e>
                      </m:acc>
                      <m:r>
                        <m:rPr>
                          <m:sty m:val="p"/>
                        </m:rPr>
                        <a:rPr lang="el-GR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Γ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(</m:t>
                      </m:r>
                      <m:sSub>
                        <m:sSubPr>
                          <m:ctrlPr>
                            <a:rPr lang="en-US" i="1"/>
                          </m:ctrlPr>
                        </m:sSubPr>
                        <m:e>
                          <m:r>
                            <a:rPr lang="en-US" i="1"/>
                            <m:t>𝑘</m:t>
                          </m:r>
                        </m:e>
                        <m:sub>
                          <m:r>
                            <a:rPr lang="en-US" i="1"/>
                            <m:t>1</m:t>
                          </m:r>
                        </m:sub>
                      </m:sSub>
                      <m:r>
                        <a:rPr lang="en-US" i="1"/>
                        <m:t>, </m:t>
                      </m:r>
                      <m:sSub>
                        <m:sSubPr>
                          <m:ctrlPr>
                            <a:rPr lang="en-US" i="1"/>
                          </m:ctrlPr>
                        </m:sSubPr>
                        <m:e>
                          <m:r>
                            <a:rPr lang="en-US" i="1"/>
                            <m:t>𝜔</m:t>
                          </m:r>
                        </m:e>
                        <m:sub>
                          <m:r>
                            <a:rPr lang="en-US" i="1"/>
                            <m:t>1</m:t>
                          </m:r>
                        </m:sub>
                      </m:sSub>
                      <m:r>
                        <a:rPr lang="en-US" i="1"/>
                        <m:t>;</m:t>
                      </m:r>
                      <m:sSub>
                        <m:sSubPr>
                          <m:ctrlPr>
                            <a:rPr lang="en-US" i="1"/>
                          </m:ctrlPr>
                        </m:sSubPr>
                        <m:e>
                          <m:r>
                            <a:rPr lang="en-US" i="1"/>
                            <m:t>𝑘</m:t>
                          </m:r>
                        </m:e>
                        <m:sub>
                          <m:r>
                            <a:rPr lang="en-US" i="1"/>
                            <m:t>2</m:t>
                          </m:r>
                        </m:sub>
                      </m:sSub>
                      <m:r>
                        <a:rPr lang="en-US" i="1"/>
                        <m:t>, </m:t>
                      </m:r>
                      <m:sSub>
                        <m:sSubPr>
                          <m:ctrlPr>
                            <a:rPr lang="en-US" i="1"/>
                          </m:ctrlPr>
                        </m:sSubPr>
                        <m:e>
                          <m:r>
                            <a:rPr lang="en-US" i="1"/>
                            <m:t>𝜔</m:t>
                          </m:r>
                        </m:e>
                        <m:sub>
                          <m:r>
                            <a:rPr lang="en-US" i="1"/>
                            <m:t>2</m:t>
                          </m:r>
                        </m:sub>
                      </m:sSub>
                      <m:r>
                        <a:rPr lang="en-US" i="1"/>
                        <m:t>,;</m:t>
                      </m:r>
                      <m:r>
                        <a:rPr lang="en-US" i="1"/>
                        <m:t>𝑞</m:t>
                      </m:r>
                      <m:r>
                        <a:rPr lang="en-US" i="1"/>
                        <m:t>, </m:t>
                      </m:r>
                      <m:r>
                        <m:rPr>
                          <m:sty m:val="p"/>
                        </m:rPr>
                        <a:rPr lang="el-GR" i="1"/>
                        <m:t>Ω</m:t>
                      </m:r>
                      <m:r>
                        <a:rPr lang="en-US" b="0" i="0" smtClean="0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8E8BDE69-493E-6242-BB81-09DB71E26AE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89400" y="1082055"/>
                <a:ext cx="6428235" cy="930768"/>
              </a:xfrm>
              <a:prstGeom prst="rect">
                <a:avLst/>
              </a:prstGeom>
              <a:blipFill>
                <a:blip r:embed="rId3"/>
                <a:stretch>
                  <a:fillRect l="-988" t="-2740" b="-547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21" name="Group 20">
            <a:extLst>
              <a:ext uri="{FF2B5EF4-FFF2-40B4-BE49-F238E27FC236}">
                <a16:creationId xmlns:a16="http://schemas.microsoft.com/office/drawing/2014/main" id="{0A0529C3-10C0-C84B-B280-D3872EA77B13}"/>
              </a:ext>
            </a:extLst>
          </p:cNvPr>
          <p:cNvGrpSpPr/>
          <p:nvPr/>
        </p:nvGrpSpPr>
        <p:grpSpPr>
          <a:xfrm>
            <a:off x="1442169" y="2215671"/>
            <a:ext cx="2769734" cy="2535143"/>
            <a:chOff x="9297402" y="4149353"/>
            <a:chExt cx="2769734" cy="2535143"/>
          </a:xfrm>
        </p:grpSpPr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BDC77DDE-62F6-004C-8427-5CD46A784B24}"/>
                </a:ext>
              </a:extLst>
            </p:cNvPr>
            <p:cNvGrpSpPr/>
            <p:nvPr/>
          </p:nvGrpSpPr>
          <p:grpSpPr>
            <a:xfrm>
              <a:off x="9297402" y="4564103"/>
              <a:ext cx="2769734" cy="2120393"/>
              <a:chOff x="4552273" y="2027259"/>
              <a:chExt cx="3287864" cy="2517052"/>
            </a:xfrm>
          </p:grpSpPr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30" name="TextBox 29">
                    <a:extLst>
                      <a:ext uri="{FF2B5EF4-FFF2-40B4-BE49-F238E27FC236}">
                        <a16:creationId xmlns:a16="http://schemas.microsoft.com/office/drawing/2014/main" id="{35B43046-E018-1E41-9D25-AFB045A9C30F}"/>
                      </a:ext>
                    </a:extLst>
                  </p:cNvPr>
                  <p:cNvSpPr txBox="1"/>
                  <p:nvPr/>
                </p:nvSpPr>
                <p:spPr>
                  <a:xfrm>
                    <a:off x="6761997" y="4191009"/>
                    <a:ext cx="1078140" cy="353302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b>
                            <m:sSubPr>
                              <m:ctrlPr>
                                <a:rPr lang="en-US" sz="200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acc>
                                <m:accPr>
                                  <m:chr m:val="⃑"/>
                                  <m:ctrlPr>
                                    <a:rPr lang="en-US" sz="200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accPr>
                                <m:e>
                                  <m:r>
                                    <a:rPr lang="en-US" sz="2000" b="0" i="1">
                                      <a:latin typeface="Cambria Math" panose="02040503050406030204" pitchFamily="18" charset="0"/>
                                    </a:rPr>
                                    <m:t>𝑘</m:t>
                                  </m:r>
                                </m:e>
                              </m:acc>
                            </m:e>
                            <m:sub>
                              <m:r>
                                <a:rPr lang="en-US" sz="2000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</m:oMath>
                      </m:oMathPara>
                    </a14:m>
                    <a:endParaRPr lang="en-US" sz="2000" dirty="0"/>
                  </a:p>
                </p:txBody>
              </p:sp>
            </mc:Choice>
            <mc:Fallback xmlns="">
              <p:sp>
                <p:nvSpPr>
                  <p:cNvPr id="88" name="TextBox 87">
                    <a:extLst>
                      <a:ext uri="{FF2B5EF4-FFF2-40B4-BE49-F238E27FC236}">
                        <a16:creationId xmlns:a16="http://schemas.microsoft.com/office/drawing/2014/main" id="{F95718E5-B624-4599-BA5B-9E334AC72B7B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6761997" y="4191009"/>
                    <a:ext cx="1078140" cy="353302"/>
                  </a:xfrm>
                  <a:prstGeom prst="rect">
                    <a:avLst/>
                  </a:prstGeom>
                  <a:blipFill>
                    <a:blip r:embed="rId34"/>
                    <a:stretch>
                      <a:fillRect b="-37500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grpSp>
            <p:nvGrpSpPr>
              <p:cNvPr id="32" name="Group 31">
                <a:extLst>
                  <a:ext uri="{FF2B5EF4-FFF2-40B4-BE49-F238E27FC236}">
                    <a16:creationId xmlns:a16="http://schemas.microsoft.com/office/drawing/2014/main" id="{8869856D-EC26-3744-8333-44BEA2E126D4}"/>
                  </a:ext>
                </a:extLst>
              </p:cNvPr>
              <p:cNvGrpSpPr/>
              <p:nvPr/>
            </p:nvGrpSpPr>
            <p:grpSpPr>
              <a:xfrm>
                <a:off x="4552273" y="2027259"/>
                <a:ext cx="2586386" cy="2494571"/>
                <a:chOff x="4552273" y="2027259"/>
                <a:chExt cx="2586386" cy="2494571"/>
              </a:xfrm>
            </p:grpSpPr>
            <p:grpSp>
              <p:nvGrpSpPr>
                <p:cNvPr id="33" name="Group 32">
                  <a:extLst>
                    <a:ext uri="{FF2B5EF4-FFF2-40B4-BE49-F238E27FC236}">
                      <a16:creationId xmlns:a16="http://schemas.microsoft.com/office/drawing/2014/main" id="{AE810B48-6DC2-C84B-958B-52345E422DD6}"/>
                    </a:ext>
                  </a:extLst>
                </p:cNvPr>
                <p:cNvGrpSpPr/>
                <p:nvPr/>
              </p:nvGrpSpPr>
              <p:grpSpPr>
                <a:xfrm>
                  <a:off x="4715217" y="2027259"/>
                  <a:ext cx="2423442" cy="2200947"/>
                  <a:chOff x="41160" y="1825231"/>
                  <a:chExt cx="3406889" cy="3094103"/>
                </a:xfrm>
              </p:grpSpPr>
              <p:pic>
                <p:nvPicPr>
                  <p:cNvPr id="44" name="Graphic 43">
                    <a:extLst>
                      <a:ext uri="{FF2B5EF4-FFF2-40B4-BE49-F238E27FC236}">
                        <a16:creationId xmlns:a16="http://schemas.microsoft.com/office/drawing/2014/main" id="{9F09D4B1-40C7-1347-8393-CE99B54ACD5F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35">
                    <a:extLst>
                      <a:ext uri="{28A0092B-C50C-407E-A947-70E740481C1C}">
                        <a14:useLocalDpi xmlns:a14="http://schemas.microsoft.com/office/drawing/2010/main" val="0"/>
                      </a:ext>
                      <a:ext uri="{96DAC541-7B7A-43D3-8B79-37D633B846F1}">
                        <asvg:svgBlip xmlns:asvg="http://schemas.microsoft.com/office/drawing/2016/SVG/main" r:embed="rId36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845147" y="1825231"/>
                    <a:ext cx="2571153" cy="3094103"/>
                  </a:xfrm>
                  <a:prstGeom prst="rect">
                    <a:avLst/>
                  </a:prstGeom>
                </p:spPr>
              </p:pic>
              <p:sp>
                <p:nvSpPr>
                  <p:cNvPr id="45" name="Rectangle 44">
                    <a:extLst>
                      <a:ext uri="{FF2B5EF4-FFF2-40B4-BE49-F238E27FC236}">
                        <a16:creationId xmlns:a16="http://schemas.microsoft.com/office/drawing/2014/main" id="{BDA4153E-E564-3E49-9202-CC5A55E16302}"/>
                      </a:ext>
                    </a:extLst>
                  </p:cNvPr>
                  <p:cNvSpPr/>
                  <p:nvPr/>
                </p:nvSpPr>
                <p:spPr>
                  <a:xfrm>
                    <a:off x="711201" y="2006600"/>
                    <a:ext cx="2736848" cy="2799962"/>
                  </a:xfrm>
                  <a:prstGeom prst="rect">
                    <a:avLst/>
                  </a:prstGeom>
                  <a:noFill/>
                  <a:ln w="28575">
                    <a:solidFill>
                      <a:srgbClr val="EA4335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srgbClr val="EA4335"/>
                      </a:solidFill>
                    </a:endParaRPr>
                  </a:p>
                </p:txBody>
              </p:sp>
              <p:cxnSp>
                <p:nvCxnSpPr>
                  <p:cNvPr id="47" name="Straight Arrow Connector 46">
                    <a:extLst>
                      <a:ext uri="{FF2B5EF4-FFF2-40B4-BE49-F238E27FC236}">
                        <a16:creationId xmlns:a16="http://schemas.microsoft.com/office/drawing/2014/main" id="{72D8777A-2D20-F14D-98ED-FD176FE06B8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912655" y="4358903"/>
                    <a:ext cx="401993" cy="489546"/>
                  </a:xfrm>
                  <a:prstGeom prst="straightConnector1">
                    <a:avLst/>
                  </a:prstGeom>
                  <a:ln w="38100">
                    <a:solidFill>
                      <a:schemeClr val="tx1"/>
                    </a:solidFill>
                    <a:tailEnd type="triangle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8" name="Straight Arrow Connector 47">
                    <a:extLst>
                      <a:ext uri="{FF2B5EF4-FFF2-40B4-BE49-F238E27FC236}">
                        <a16:creationId xmlns:a16="http://schemas.microsoft.com/office/drawing/2014/main" id="{4B2D5B43-07B0-BC46-9FF9-63867FC75DE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 flipV="1">
                    <a:off x="1113650" y="2119989"/>
                    <a:ext cx="342132" cy="419290"/>
                  </a:xfrm>
                  <a:prstGeom prst="straightConnector1">
                    <a:avLst/>
                  </a:prstGeom>
                  <a:ln w="38100">
                    <a:solidFill>
                      <a:schemeClr val="tx1"/>
                    </a:solidFill>
                    <a:tailEnd type="triangle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mc:AlternateContent xmlns:mc="http://schemas.openxmlformats.org/markup-compatibility/2006">
                <mc:Choice xmlns:a14="http://schemas.microsoft.com/office/drawing/2010/main" Requires="a14">
                  <p:sp>
                    <p:nvSpPr>
                      <p:cNvPr id="49" name="TextBox 48">
                        <a:extLst>
                          <a:ext uri="{FF2B5EF4-FFF2-40B4-BE49-F238E27FC236}">
                            <a16:creationId xmlns:a16="http://schemas.microsoft.com/office/drawing/2014/main" id="{F5B44526-85A7-CA42-9F65-AAF0B2AFA09E}"/>
                          </a:ext>
                        </a:extLst>
                      </p:cNvPr>
                      <p:cNvSpPr txBox="1"/>
                      <p:nvPr/>
                    </p:nvSpPr>
                    <p:spPr>
                      <a:xfrm>
                        <a:off x="41160" y="3706366"/>
                        <a:ext cx="1293190" cy="924505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square" lIns="0" tIns="0" rIns="0" bIns="0" rtlCol="0">
                        <a:spAutoFit/>
                      </a:bodyPr>
                      <a:lstStyle/>
                      <a:p>
                        <a:pPr/>
                        <a14:m>
                          <m:oMathPara xmlns:m="http://schemas.openxmlformats.org/officeDocument/2006/math">
                            <m:oMathParaPr>
                              <m:jc m:val="centerGroup"/>
                            </m:oMathParaPr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i="1" smtClean="0">
                                      <a:solidFill>
                                        <a:srgbClr val="EA4335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b="0" i="1" smtClean="0">
                                      <a:solidFill>
                                        <a:srgbClr val="EA4335"/>
                                      </a:solidFill>
                                      <a:latin typeface="Cambria Math" panose="02040503050406030204" pitchFamily="18" charset="0"/>
                                    </a:rPr>
                                    <m:t>𝑘</m:t>
                                  </m:r>
                                </m:e>
                                <m:sub>
                                  <m:r>
                                    <a:rPr lang="en-US" b="0" i="1" smtClean="0">
                                      <a:solidFill>
                                        <a:srgbClr val="EA4335"/>
                                      </a:solidFill>
                                      <a:latin typeface="Cambria Math" panose="02040503050406030204" pitchFamily="18" charset="0"/>
                                    </a:rPr>
                                    <m:t>𝐹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i="1" smtClean="0">
                                      <a:solidFill>
                                        <a:srgbClr val="EA4335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acc>
                                    <m:accPr>
                                      <m:chr m:val="⃑"/>
                                      <m:ctrlPr>
                                        <a:rPr lang="en-US" i="1" smtClean="0">
                                          <a:solidFill>
                                            <a:srgbClr val="EA4335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accPr>
                                    <m:e>
                                      <m:r>
                                        <a:rPr lang="en-US" b="0" i="1" smtClean="0">
                                          <a:solidFill>
                                            <a:srgbClr val="EA4335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𝑒</m:t>
                                      </m:r>
                                    </m:e>
                                  </m:acc>
                                </m:e>
                                <m:sub>
                                  <m:r>
                                    <a:rPr lang="en-US" b="0" i="1" smtClean="0">
                                      <a:solidFill>
                                        <a:srgbClr val="EA4335"/>
                                      </a:solidFill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</m:oMath>
                          </m:oMathPara>
                        </a14:m>
                        <a:endParaRPr lang="en-US" dirty="0">
                          <a:solidFill>
                            <a:srgbClr val="EA4335"/>
                          </a:solidFill>
                        </a:endParaRPr>
                      </a:p>
                      <a:p>
                        <a:pPr/>
                        <a14:m>
                          <m:oMathPara xmlns:m="http://schemas.openxmlformats.org/officeDocument/2006/math">
                            <m:oMathParaPr>
                              <m:jc m:val="centerGroup"/>
                            </m:oMathParaPr>
                            <m:oMath xmlns:m="http://schemas.openxmlformats.org/officeDocument/2006/math">
                              <m:r>
                                <a:rPr lang="en-US" i="1" smtClean="0">
                                  <a:solidFill>
                                    <a:srgbClr val="EA4335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𝜔</m:t>
                              </m:r>
                              <m:r>
                                <a:rPr lang="en-US" i="1" smtClean="0">
                                  <a:solidFill>
                                    <a:srgbClr val="EA4335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→0</m:t>
                              </m:r>
                            </m:oMath>
                          </m:oMathPara>
                        </a14:m>
                        <a:endParaRPr lang="en-US" dirty="0">
                          <a:solidFill>
                            <a:srgbClr val="EA4335"/>
                          </a:solidFill>
                        </a:endParaRPr>
                      </a:p>
                    </p:txBody>
                  </p:sp>
                </mc:Choice>
                <mc:Fallback>
                  <p:sp>
                    <p:nvSpPr>
                      <p:cNvPr id="49" name="TextBox 48">
                        <a:extLst>
                          <a:ext uri="{FF2B5EF4-FFF2-40B4-BE49-F238E27FC236}">
                            <a16:creationId xmlns:a16="http://schemas.microsoft.com/office/drawing/2014/main" id="{F5B44526-85A7-CA42-9F65-AAF0B2AFA09E}"/>
                          </a:ext>
                        </a:extLst>
                      </p:cNvPr>
                      <p:cNvSpPr txBox="1">
                        <a:spLocks noRot="1" noChangeAspect="1" noMove="1" noResize="1" noEditPoints="1" noAdjustHandles="1" noChangeArrowheads="1" noChangeShapeType="1" noTextEdit="1"/>
                      </p:cNvSpPr>
                      <p:nvPr/>
                    </p:nvSpPr>
                    <p:spPr>
                      <a:xfrm>
                        <a:off x="41160" y="3706366"/>
                        <a:ext cx="1293190" cy="924505"/>
                      </a:xfrm>
                      <a:prstGeom prst="rect">
                        <a:avLst/>
                      </a:prstGeom>
                      <a:blipFill>
                        <a:blip r:embed="rId37"/>
                        <a:stretch>
                          <a:fillRect t="-9091" b="-4545"/>
                        </a:stretch>
                      </a:blipFill>
                    </p:spPr>
                    <p:txBody>
                      <a:bodyPr/>
                      <a:lstStyle/>
                      <a:p>
                        <a:r>
                          <a:rPr lang="en-US">
                            <a:noFill/>
                          </a:rPr>
                          <a:t> </a:t>
                        </a:r>
                      </a:p>
                    </p:txBody>
                  </p:sp>
                </mc:Fallback>
              </mc:AlternateContent>
            </p:grpSp>
            <mc:AlternateContent xmlns:mc="http://schemas.openxmlformats.org/markup-compatibility/2006">
              <mc:Choice xmlns:a14="http://schemas.microsoft.com/office/drawing/2010/main" Requires="a14">
                <p:sp>
                  <p:nvSpPr>
                    <p:cNvPr id="37" name="TextBox 36">
                      <a:extLst>
                        <a:ext uri="{FF2B5EF4-FFF2-40B4-BE49-F238E27FC236}">
                          <a16:creationId xmlns:a16="http://schemas.microsoft.com/office/drawing/2014/main" id="{9297CE49-4C2D-2B41-98C0-36623D8B7EFB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4552273" y="2338614"/>
                      <a:ext cx="1058956" cy="657634"/>
                    </a:xfrm>
                    <a:prstGeom prst="rect">
                      <a:avLst/>
                    </a:prstGeom>
                    <a:noFill/>
                  </p:spPr>
                  <p:txBody>
                    <a:bodyPr wrap="square" lIns="0" tIns="0" rIns="0" bIns="0" rtlCol="0">
                      <a:spAutoFit/>
                    </a:bodyPr>
                    <a:lstStyle/>
                    <a:p>
                      <a:pPr/>
                      <a14:m>
                        <m:oMathPara xmlns:m="http://schemas.openxmlformats.org/officeDocument/2006/math">
                          <m:oMathParaPr>
                            <m:jc m:val="centerGroup"/>
                          </m:oMathParaPr>
                          <m:oMath xmlns:m="http://schemas.openxmlformats.org/officeDocument/2006/math">
                            <m:sSub>
                              <m:sSubPr>
                                <m:ctrlPr>
                                  <a:rPr lang="en-US" i="1" smtClean="0">
                                    <a:solidFill>
                                      <a:srgbClr val="0070C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b="0" i="1" smtClean="0">
                                    <a:solidFill>
                                      <a:srgbClr val="0070C0"/>
                                    </a:solidFill>
                                    <a:latin typeface="Cambria Math" panose="02040503050406030204" pitchFamily="18" charset="0"/>
                                  </a:rPr>
                                  <m:t>𝑘</m:t>
                                </m:r>
                              </m:e>
                              <m:sub>
                                <m:r>
                                  <a:rPr lang="en-US" b="0" i="1" smtClean="0">
                                    <a:solidFill>
                                      <a:srgbClr val="0070C0"/>
                                    </a:solidFill>
                                    <a:latin typeface="Cambria Math" panose="02040503050406030204" pitchFamily="18" charset="0"/>
                                  </a:rPr>
                                  <m:t>𝐹</m:t>
                                </m:r>
                              </m:sub>
                            </m:sSub>
                            <m:sSub>
                              <m:sSubPr>
                                <m:ctrlPr>
                                  <a:rPr lang="en-US" i="1" smtClean="0">
                                    <a:solidFill>
                                      <a:srgbClr val="0070C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acc>
                                  <m:accPr>
                                    <m:chr m:val="⃑"/>
                                    <m:ctrlPr>
                                      <a:rPr lang="en-US" i="1" smtClean="0">
                                        <a:solidFill>
                                          <a:srgbClr val="0070C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accPr>
                                  <m:e>
                                    <m:r>
                                      <a:rPr lang="en-US" b="0" i="1" smtClean="0">
                                        <a:solidFill>
                                          <a:srgbClr val="0070C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𝑒</m:t>
                                    </m:r>
                                  </m:e>
                                </m:acc>
                              </m:e>
                              <m:sub>
                                <m:r>
                                  <a:rPr lang="en-US" b="0" i="1" smtClean="0">
                                    <a:solidFill>
                                      <a:srgbClr val="0070C0"/>
                                    </a:solidFill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en-US" b="0" i="1" smtClean="0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en-US" b="0" i="1" smtClean="0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  <m:t>𝑞</m:t>
                            </m:r>
                          </m:oMath>
                        </m:oMathPara>
                      </a14:m>
                      <a:endParaRPr lang="en-US" b="0" dirty="0">
                        <a:solidFill>
                          <a:srgbClr val="0070C0"/>
                        </a:solidFill>
                      </a:endParaRPr>
                    </a:p>
                    <a:p>
                      <a:pPr algn="ctr"/>
                      <a14:m>
                        <m:oMathPara xmlns:m="http://schemas.openxmlformats.org/officeDocument/2006/math">
                          <m:oMathParaPr>
                            <m:jc m:val="centerGroup"/>
                          </m:oMathParaPr>
                          <m:oMath xmlns:m="http://schemas.openxmlformats.org/officeDocument/2006/math">
                            <m:r>
                              <a:rPr lang="en-US" b="0" i="1" smtClean="0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  <m:t>−</m:t>
                            </m:r>
                            <m:r>
                              <m:rPr>
                                <m:sty m:val="p"/>
                              </m:rPr>
                              <a:rPr lang="el-GR" b="0" i="1" smtClean="0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Ω</m:t>
                            </m:r>
                          </m:oMath>
                        </m:oMathPara>
                      </a14:m>
                      <a:endParaRPr lang="en-US" dirty="0">
                        <a:solidFill>
                          <a:srgbClr val="0070C0"/>
                        </a:solidFill>
                      </a:endParaRPr>
                    </a:p>
                  </p:txBody>
                </p:sp>
              </mc:Choice>
              <mc:Fallback>
                <p:sp>
                  <p:nvSpPr>
                    <p:cNvPr id="37" name="TextBox 36">
                      <a:extLst>
                        <a:ext uri="{FF2B5EF4-FFF2-40B4-BE49-F238E27FC236}">
                          <a16:creationId xmlns:a16="http://schemas.microsoft.com/office/drawing/2014/main" id="{9297CE49-4C2D-2B41-98C0-36623D8B7EFB}"/>
                        </a:ext>
                      </a:extLst>
                    </p:cNvPr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4552273" y="2338614"/>
                      <a:ext cx="1058956" cy="657634"/>
                    </a:xfrm>
                    <a:prstGeom prst="rect">
                      <a:avLst/>
                    </a:prstGeom>
                    <a:blipFill>
                      <a:blip r:embed="rId38"/>
                      <a:stretch>
                        <a:fillRect l="-7143" t="-11628" r="-7143" b="-4651"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en-US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39" name="TextBox 38">
                      <a:extLst>
                        <a:ext uri="{FF2B5EF4-FFF2-40B4-BE49-F238E27FC236}">
                          <a16:creationId xmlns:a16="http://schemas.microsoft.com/office/drawing/2014/main" id="{2C6B0B1C-0664-B348-BECE-0BF101B75511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4570635" y="4168528"/>
                      <a:ext cx="1316618" cy="353302"/>
                    </a:xfrm>
                    <a:prstGeom prst="rect">
                      <a:avLst/>
                    </a:prstGeom>
                    <a:noFill/>
                  </p:spPr>
                  <p:txBody>
                    <a:bodyPr wrap="square" lIns="0" tIns="0" rIns="0" bIns="0" rtlCol="0">
                      <a:spAutoFit/>
                    </a:bodyPr>
                    <a:lstStyle/>
                    <a:p>
                      <a:pPr/>
                      <a14:m>
                        <m:oMathPara xmlns:m="http://schemas.openxmlformats.org/officeDocument/2006/math">
                          <m:oMathParaPr>
                            <m:jc m:val="centerGroup"/>
                          </m:oMathParaPr>
                          <m:oMath xmlns:m="http://schemas.openxmlformats.org/officeDocument/2006/math">
                            <m:sSub>
                              <m:sSubPr>
                                <m:ctrlPr>
                                  <a:rPr lang="en-US" sz="2000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acc>
                                  <m:accPr>
                                    <m:chr m:val="⃑"/>
                                    <m:ctrlPr>
                                      <a:rPr lang="en-US" sz="200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accPr>
                                  <m:e>
                                    <m:r>
                                      <a:rPr lang="en-US" sz="2000" b="0" i="1">
                                        <a:latin typeface="Cambria Math" panose="02040503050406030204" pitchFamily="18" charset="0"/>
                                      </a:rPr>
                                      <m:t>𝑘</m:t>
                                    </m:r>
                                  </m:e>
                                </m:acc>
                              </m:e>
                              <m:sub>
                                <m:r>
                                  <a:rPr lang="en-US" sz="2000" b="0" i="1" smtClean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sub>
                            </m:sSub>
                          </m:oMath>
                        </m:oMathPara>
                      </a14:m>
                      <a:endParaRPr lang="en-US" sz="2000" dirty="0"/>
                    </a:p>
                  </p:txBody>
                </p:sp>
              </mc:Choice>
              <mc:Fallback xmlns="">
                <p:sp>
                  <p:nvSpPr>
                    <p:cNvPr id="87" name="TextBox 86">
                      <a:extLst>
                        <a:ext uri="{FF2B5EF4-FFF2-40B4-BE49-F238E27FC236}">
                          <a16:creationId xmlns:a16="http://schemas.microsoft.com/office/drawing/2014/main" id="{24F2A59A-02F0-4A6B-9D69-E26A093A96E1}"/>
                        </a:ext>
                      </a:extLst>
                    </p:cNvPr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4570635" y="4168528"/>
                      <a:ext cx="1316618" cy="353302"/>
                    </a:xfrm>
                    <a:prstGeom prst="rect">
                      <a:avLst/>
                    </a:prstGeom>
                    <a:blipFill>
                      <a:blip r:embed="rId12"/>
                      <a:stretch>
                        <a:fillRect b="-37500"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en-US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  <p:cxnSp>
              <p:nvCxnSpPr>
                <p:cNvPr id="40" name="Straight Arrow Connector 39">
                  <a:extLst>
                    <a:ext uri="{FF2B5EF4-FFF2-40B4-BE49-F238E27FC236}">
                      <a16:creationId xmlns:a16="http://schemas.microsoft.com/office/drawing/2014/main" id="{CB47C3AE-D8B3-3443-BC60-C3D4167BB9A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6603563" y="2217220"/>
                  <a:ext cx="349203" cy="425258"/>
                </a:xfrm>
                <a:prstGeom prst="straightConnector1">
                  <a:avLst/>
                </a:prstGeom>
                <a:ln w="38100">
                  <a:solidFill>
                    <a:schemeClr val="tx1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1" name="Straight Arrow Connector 40">
                  <a:extLst>
                    <a:ext uri="{FF2B5EF4-FFF2-40B4-BE49-F238E27FC236}">
                      <a16:creationId xmlns:a16="http://schemas.microsoft.com/office/drawing/2014/main" id="{C420ACC2-3852-7C45-9DBB-27A2F935396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6730477" y="3759006"/>
                  <a:ext cx="297203" cy="364228"/>
                </a:xfrm>
                <a:prstGeom prst="straightConnector1">
                  <a:avLst/>
                </a:prstGeom>
                <a:ln w="38100">
                  <a:solidFill>
                    <a:schemeClr val="tx1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mc:AlternateContent xmlns:mc="http://schemas.openxmlformats.org/markup-compatibility/2006">
          <mc:Choice xmlns:a14="http://schemas.microsoft.com/office/drawing/2010/main" Requires="a14">
            <p:sp>
              <p:nvSpPr>
                <p:cNvPr id="26" name="TextBox 25">
                  <a:extLst>
                    <a:ext uri="{FF2B5EF4-FFF2-40B4-BE49-F238E27FC236}">
                      <a16:creationId xmlns:a16="http://schemas.microsoft.com/office/drawing/2014/main" id="{43EA66EF-202F-4147-95BB-4D14D30C6B09}"/>
                    </a:ext>
                  </a:extLst>
                </p:cNvPr>
                <p:cNvSpPr txBox="1"/>
                <p:nvPr/>
              </p:nvSpPr>
              <p:spPr>
                <a:xfrm>
                  <a:off x="10546862" y="5322018"/>
                  <a:ext cx="234038" cy="369332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m:rPr>
                            <m:sty m:val="p"/>
                          </m:rPr>
                          <a:rPr lang="el-GR" sz="24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Γ</m:t>
                        </m:r>
                      </m:oMath>
                    </m:oMathPara>
                  </a14:m>
                  <a:endParaRPr lang="en-US" sz="2400" dirty="0"/>
                </a:p>
              </p:txBody>
            </p:sp>
          </mc:Choice>
          <mc:Fallback>
            <p:sp>
              <p:nvSpPr>
                <p:cNvPr id="26" name="TextBox 25">
                  <a:extLst>
                    <a:ext uri="{FF2B5EF4-FFF2-40B4-BE49-F238E27FC236}">
                      <a16:creationId xmlns:a16="http://schemas.microsoft.com/office/drawing/2014/main" id="{43EA66EF-202F-4147-95BB-4D14D30C6B09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0546862" y="5322018"/>
                  <a:ext cx="234038" cy="369332"/>
                </a:xfrm>
                <a:prstGeom prst="rect">
                  <a:avLst/>
                </a:prstGeom>
                <a:blipFill>
                  <a:blip r:embed="rId39"/>
                  <a:stretch>
                    <a:fillRect l="-33333" r="-27778" b="-10345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8" name="Rectangle 27">
                  <a:extLst>
                    <a:ext uri="{FF2B5EF4-FFF2-40B4-BE49-F238E27FC236}">
                      <a16:creationId xmlns:a16="http://schemas.microsoft.com/office/drawing/2014/main" id="{4A5C253C-AC28-C346-AD13-F3F93E4A5F63}"/>
                    </a:ext>
                  </a:extLst>
                </p:cNvPr>
                <p:cNvSpPr/>
                <p:nvPr/>
              </p:nvSpPr>
              <p:spPr>
                <a:xfrm>
                  <a:off x="9430459" y="4171778"/>
                  <a:ext cx="873957" cy="410305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acc>
                              <m:accPr>
                                <m:chr m:val="⃑"/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accPr>
                              <m:e>
                                <m:r>
                                  <a:rPr lang="en-US" i="1">
                                    <a:latin typeface="Cambria Math" charset="0"/>
                                  </a:rPr>
                                  <m:t>𝑘</m:t>
                                </m:r>
                              </m:e>
                            </m:acc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−</m:t>
                        </m:r>
                        <m:acc>
                          <m:accPr>
                            <m:chr m:val="⃑"/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𝑞</m:t>
                            </m:r>
                          </m:e>
                        </m:acc>
                      </m:oMath>
                    </m:oMathPara>
                  </a14:m>
                  <a:endParaRPr lang="en-US" dirty="0"/>
                </a:p>
              </p:txBody>
            </p:sp>
          </mc:Choice>
          <mc:Fallback xmlns="">
            <p:sp>
              <p:nvSpPr>
                <p:cNvPr id="88" name="Rectangle 87">
                  <a:extLst>
                    <a:ext uri="{FF2B5EF4-FFF2-40B4-BE49-F238E27FC236}">
                      <a16:creationId xmlns:a16="http://schemas.microsoft.com/office/drawing/2014/main" id="{D3C373D3-97C4-DA45-944B-E47C2DC63E3D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9430459" y="4171778"/>
                  <a:ext cx="873957" cy="410305"/>
                </a:xfrm>
                <a:prstGeom prst="rect">
                  <a:avLst/>
                </a:prstGeom>
                <a:blipFill>
                  <a:blip r:embed="rId40"/>
                  <a:stretch>
                    <a:fillRect b="-6061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9" name="Rectangle 28">
                  <a:extLst>
                    <a:ext uri="{FF2B5EF4-FFF2-40B4-BE49-F238E27FC236}">
                      <a16:creationId xmlns:a16="http://schemas.microsoft.com/office/drawing/2014/main" id="{9F57DC0F-CD4C-E84B-9211-D53C79768438}"/>
                    </a:ext>
                  </a:extLst>
                </p:cNvPr>
                <p:cNvSpPr/>
                <p:nvPr/>
              </p:nvSpPr>
              <p:spPr>
                <a:xfrm>
                  <a:off x="11086536" y="4149353"/>
                  <a:ext cx="879280" cy="410305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acc>
                              <m:accPr>
                                <m:chr m:val="⃑"/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accPr>
                              <m:e>
                                <m:r>
                                  <a:rPr lang="en-US" i="1">
                                    <a:latin typeface="Cambria Math" charset="0"/>
                                  </a:rPr>
                                  <m:t>𝑘</m:t>
                                </m:r>
                              </m:e>
                            </m:acc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+</m:t>
                        </m:r>
                        <m:acc>
                          <m:accPr>
                            <m:chr m:val="⃑"/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𝑞</m:t>
                            </m:r>
                          </m:e>
                        </m:acc>
                      </m:oMath>
                    </m:oMathPara>
                  </a14:m>
                  <a:endParaRPr lang="en-US" dirty="0"/>
                </a:p>
              </p:txBody>
            </p:sp>
          </mc:Choice>
          <mc:Fallback xmlns="">
            <p:sp>
              <p:nvSpPr>
                <p:cNvPr id="89" name="Rectangle 88">
                  <a:extLst>
                    <a:ext uri="{FF2B5EF4-FFF2-40B4-BE49-F238E27FC236}">
                      <a16:creationId xmlns:a16="http://schemas.microsoft.com/office/drawing/2014/main" id="{267BC26B-2B84-4544-B458-2BB75EA1C3C7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1086536" y="4149353"/>
                  <a:ext cx="879280" cy="410305"/>
                </a:xfrm>
                <a:prstGeom prst="rect">
                  <a:avLst/>
                </a:prstGeom>
                <a:blipFill>
                  <a:blip r:embed="rId41"/>
                  <a:stretch>
                    <a:fillRect b="-6061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52" name="TextBox 51">
                <a:extLst>
                  <a:ext uri="{FF2B5EF4-FFF2-40B4-BE49-F238E27FC236}">
                    <a16:creationId xmlns:a16="http://schemas.microsoft.com/office/drawing/2014/main" id="{4EDAEADE-EAB9-2743-97AA-72EAC5F18835}"/>
                  </a:ext>
                </a:extLst>
              </p:cNvPr>
              <p:cNvSpPr txBox="1"/>
              <p:nvPr/>
            </p:nvSpPr>
            <p:spPr>
              <a:xfrm>
                <a:off x="3317286" y="2932678"/>
                <a:ext cx="892077" cy="55399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𝑘</m:t>
                          </m:r>
                        </m:e>
                        <m:sub>
                          <m:r>
                            <a:rPr lang="en-US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𝐹</m:t>
                          </m:r>
                        </m:sub>
                      </m:sSub>
                      <m:sSub>
                        <m:sSubPr>
                          <m:ctrlPr>
                            <a:rPr lang="en-US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⃑"/>
                              <m:ctrlPr>
                                <a:rPr lang="en-US" i="1" smtClean="0">
                                  <a:solidFill>
                                    <a:srgbClr val="00B05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b="0" i="1" smtClean="0">
                                  <a:solidFill>
                                    <a:srgbClr val="00B050"/>
                                  </a:solidFill>
                                  <a:latin typeface="Cambria Math" panose="02040503050406030204" pitchFamily="18" charset="0"/>
                                </a:rPr>
                                <m:t>𝑒</m:t>
                              </m:r>
                            </m:e>
                          </m:acc>
                        </m:e>
                        <m:sub>
                          <m:r>
                            <a:rPr lang="en-US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n-US" b="0" i="1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b="0" i="1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</a:rPr>
                        <m:t>𝑞</m:t>
                      </m:r>
                    </m:oMath>
                  </m:oMathPara>
                </a14:m>
                <a:endParaRPr lang="en-US" b="0" dirty="0">
                  <a:solidFill>
                    <a:srgbClr val="00B050"/>
                  </a:solidFill>
                </a:endParaRPr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l-GR" i="1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Ω</m:t>
                      </m:r>
                    </m:oMath>
                  </m:oMathPara>
                </a14:m>
                <a:endParaRPr lang="en-US" dirty="0">
                  <a:solidFill>
                    <a:srgbClr val="00B050"/>
                  </a:solidFill>
                </a:endParaRPr>
              </a:p>
            </p:txBody>
          </p:sp>
        </mc:Choice>
        <mc:Fallback>
          <p:sp>
            <p:nvSpPr>
              <p:cNvPr id="52" name="TextBox 51">
                <a:extLst>
                  <a:ext uri="{FF2B5EF4-FFF2-40B4-BE49-F238E27FC236}">
                    <a16:creationId xmlns:a16="http://schemas.microsoft.com/office/drawing/2014/main" id="{4EDAEADE-EAB9-2743-97AA-72EAC5F1883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17286" y="2932678"/>
                <a:ext cx="892077" cy="553998"/>
              </a:xfrm>
              <a:prstGeom prst="rect">
                <a:avLst/>
              </a:prstGeom>
              <a:blipFill>
                <a:blip r:embed="rId42"/>
                <a:stretch>
                  <a:fillRect l="-8571" t="-9091" r="-7143" b="-454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33D9C366-7FCE-634B-9E60-1424C8A52F01}"/>
                  </a:ext>
                </a:extLst>
              </p:cNvPr>
              <p:cNvSpPr txBox="1"/>
              <p:nvPr/>
            </p:nvSpPr>
            <p:spPr>
              <a:xfrm>
                <a:off x="5240854" y="1958575"/>
                <a:ext cx="6079988" cy="332398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>
                    <a:solidFill>
                      <a:schemeClr val="accent1"/>
                    </a:solidFill>
                  </a:rPr>
                  <a:t>Remarks: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sz="1600" dirty="0">
                    <a:solidFill>
                      <a:schemeClr val="accent1"/>
                    </a:solidFill>
                  </a:rPr>
                  <a:t>We drop all </a:t>
                </a:r>
                <a14:m>
                  <m:oMath xmlns:m="http://schemas.openxmlformats.org/officeDocument/2006/math">
                    <m:r>
                      <a:rPr lang="en-US" sz="1600" b="0" i="1" smtClean="0">
                        <a:solidFill>
                          <a:schemeClr val="accent1"/>
                        </a:solidFill>
                        <a:latin typeface="Cambria Math" panose="02040503050406030204" pitchFamily="18" charset="0"/>
                      </a:rPr>
                      <m:t>𝑙</m:t>
                    </m:r>
                    <m:r>
                      <a:rPr lang="en-US" sz="1600" b="0" i="1" smtClean="0">
                        <a:solidFill>
                          <a:schemeClr val="accent1"/>
                        </a:solidFill>
                        <a:latin typeface="Cambria Math" panose="02040503050406030204" pitchFamily="18" charset="0"/>
                      </a:rPr>
                      <m:t>&gt;0</m:t>
                    </m:r>
                  </m:oMath>
                </a14:m>
                <a:r>
                  <a:rPr lang="en-US" sz="1600" dirty="0">
                    <a:solidFill>
                      <a:schemeClr val="accent1"/>
                    </a:solidFill>
                  </a:rPr>
                  <a:t> contributions based on the assumption: 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l-GR" sz="1600" b="0" i="1" smtClean="0">
                        <a:solidFill>
                          <a:schemeClr val="accent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δ</m:t>
                    </m:r>
                    <m:sSub>
                      <m:sSubPr>
                        <m:ctrlPr>
                          <a:rPr lang="en-US" sz="1600" i="1" smtClean="0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l-GR" sz="1600" i="1" smtClean="0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Γ</m:t>
                        </m:r>
                      </m:e>
                      <m:sub>
                        <m:r>
                          <a:rPr lang="en-US" sz="1600" b="0" i="1" smtClean="0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sz="1600" dirty="0">
                    <a:solidFill>
                      <a:schemeClr val="accent1"/>
                    </a:solidFill>
                  </a:rPr>
                  <a:t> is nearly isotropic near the Fermi surface as the second slide suggested. 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endParaRPr lang="en-US" sz="1600" dirty="0">
                  <a:solidFill>
                    <a:schemeClr val="accent1"/>
                  </a:solidFill>
                </a:endParaRP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sz="1600" dirty="0">
                    <a:solidFill>
                      <a:schemeClr val="accent1"/>
                    </a:solidFill>
                  </a:rPr>
                  <a:t>The renormalized interaction only depends on the transfer momentum and frequency.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endParaRPr lang="en-US" sz="1600" dirty="0">
                  <a:solidFill>
                    <a:schemeClr val="accent1"/>
                  </a:solidFill>
                </a:endParaRP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sz="1600" dirty="0">
                    <a:solidFill>
                      <a:schemeClr val="accent1"/>
                    </a:solidFill>
                  </a:rPr>
                  <a:t>Both spin-symmetric and antisymmetric interactions are included.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endParaRPr lang="en-US" sz="1600" dirty="0">
                  <a:solidFill>
                    <a:schemeClr val="accent1"/>
                  </a:solidFill>
                </a:endParaRP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sz="1600" dirty="0">
                    <a:solidFill>
                      <a:schemeClr val="accent1"/>
                    </a:solidFill>
                  </a:rPr>
                  <a:t>Just as the original Landau FL theory, the renormalized interaction breaks the crossing symmetry. Usually, this is not a problem. 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endParaRPr lang="en-US" sz="1600" dirty="0">
                  <a:solidFill>
                    <a:srgbClr val="C00000"/>
                  </a:solidFill>
                </a:endParaRPr>
              </a:p>
            </p:txBody>
          </p:sp>
        </mc:Choice>
        <mc:Fallback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33D9C366-7FCE-634B-9E60-1424C8A52F0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40854" y="1958575"/>
                <a:ext cx="6079988" cy="3323987"/>
              </a:xfrm>
              <a:prstGeom prst="rect">
                <a:avLst/>
              </a:prstGeom>
              <a:blipFill>
                <a:blip r:embed="rId43"/>
                <a:stretch>
                  <a:fillRect l="-835" t="-76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3" name="TextBox 52">
                <a:extLst>
                  <a:ext uri="{FF2B5EF4-FFF2-40B4-BE49-F238E27FC236}">
                    <a16:creationId xmlns:a16="http://schemas.microsoft.com/office/drawing/2014/main" id="{8C8A2ED5-94EF-D445-9363-C554CDBDFD02}"/>
                  </a:ext>
                </a:extLst>
              </p:cNvPr>
              <p:cNvSpPr txBox="1"/>
              <p:nvPr/>
            </p:nvSpPr>
            <p:spPr>
              <a:xfrm>
                <a:off x="3248195" y="3674812"/>
                <a:ext cx="774928" cy="55399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 smtClean="0">
                              <a:solidFill>
                                <a:srgbClr val="EA4335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solidFill>
                                <a:srgbClr val="EA4335"/>
                              </a:solidFill>
                              <a:latin typeface="Cambria Math" panose="02040503050406030204" pitchFamily="18" charset="0"/>
                            </a:rPr>
                            <m:t>𝑘</m:t>
                          </m:r>
                        </m:e>
                        <m:sub>
                          <m:r>
                            <a:rPr lang="en-US" b="0" i="1" smtClean="0">
                              <a:solidFill>
                                <a:srgbClr val="EA4335"/>
                              </a:solidFill>
                              <a:latin typeface="Cambria Math" panose="02040503050406030204" pitchFamily="18" charset="0"/>
                            </a:rPr>
                            <m:t>𝐹</m:t>
                          </m:r>
                        </m:sub>
                      </m:sSub>
                      <m:sSub>
                        <m:sSubPr>
                          <m:ctrlPr>
                            <a:rPr lang="en-US" i="1" smtClean="0">
                              <a:solidFill>
                                <a:srgbClr val="EA4335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⃑"/>
                              <m:ctrlPr>
                                <a:rPr lang="en-US" i="1" smtClean="0">
                                  <a:solidFill>
                                    <a:srgbClr val="EA4335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b="0" i="1" smtClean="0">
                                  <a:solidFill>
                                    <a:srgbClr val="EA4335"/>
                                  </a:solidFill>
                                  <a:latin typeface="Cambria Math" panose="02040503050406030204" pitchFamily="18" charset="0"/>
                                </a:rPr>
                                <m:t>𝑒</m:t>
                              </m:r>
                            </m:e>
                          </m:acc>
                        </m:e>
                        <m:sub>
                          <m:r>
                            <a:rPr lang="en-US" b="0" i="1" smtClean="0">
                              <a:solidFill>
                                <a:srgbClr val="EA4335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en-US" dirty="0">
                  <a:solidFill>
                    <a:srgbClr val="EA4335"/>
                  </a:solidFill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 smtClean="0">
                          <a:solidFill>
                            <a:srgbClr val="EA4335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𝜔</m:t>
                      </m:r>
                      <m:r>
                        <a:rPr lang="en-US" i="1" smtClean="0">
                          <a:solidFill>
                            <a:srgbClr val="EA4335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→0</m:t>
                      </m:r>
                    </m:oMath>
                  </m:oMathPara>
                </a14:m>
                <a:endParaRPr lang="en-US" dirty="0">
                  <a:solidFill>
                    <a:srgbClr val="EA4335"/>
                  </a:solidFill>
                </a:endParaRPr>
              </a:p>
            </p:txBody>
          </p:sp>
        </mc:Choice>
        <mc:Fallback>
          <p:sp>
            <p:nvSpPr>
              <p:cNvPr id="53" name="TextBox 52">
                <a:extLst>
                  <a:ext uri="{FF2B5EF4-FFF2-40B4-BE49-F238E27FC236}">
                    <a16:creationId xmlns:a16="http://schemas.microsoft.com/office/drawing/2014/main" id="{8C8A2ED5-94EF-D445-9363-C554CDBDFD0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48195" y="3674812"/>
                <a:ext cx="774928" cy="553998"/>
              </a:xfrm>
              <a:prstGeom prst="rect">
                <a:avLst/>
              </a:prstGeom>
              <a:blipFill>
                <a:blip r:embed="rId44"/>
                <a:stretch>
                  <a:fillRect t="-9091" b="-227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830464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1452209" y="302409"/>
            <a:ext cx="9144000" cy="360363"/>
          </a:xfrm>
          <a:prstGeom prst="rect">
            <a:avLst/>
          </a:prstGeom>
          <a:noFill/>
          <a:ln w="57150" cmpd="thinThick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>
              <a:lnSpc>
                <a:spcPct val="80000"/>
              </a:lnSpc>
              <a:spcBef>
                <a:spcPct val="20000"/>
              </a:spcBef>
              <a:buClr>
                <a:schemeClr val="tx2"/>
              </a:buClr>
              <a:buSzPct val="75000"/>
              <a:buFont typeface="Wingdings" pitchFamily="2" charset="2"/>
              <a:buNone/>
              <a:defRPr/>
            </a:pPr>
            <a:r>
              <a:rPr kumimoji="1" lang="en-US" altLang="zh-CN" sz="2800" b="1" dirty="0">
                <a:solidFill>
                  <a:srgbClr val="EA4335"/>
                </a:solidFill>
                <a:ea typeface="Arial" charset="0"/>
                <a:cs typeface="Arial" charset="0"/>
              </a:rPr>
              <a:t>Renormalized Dyson Equation</a:t>
            </a:r>
            <a:endParaRPr kumimoji="1" lang="zh-CN" altLang="en-US" sz="2800" b="1" dirty="0">
              <a:solidFill>
                <a:srgbClr val="EA4335"/>
              </a:solidFill>
              <a:ea typeface="Arial" charset="0"/>
              <a:cs typeface="Arial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50" name="TextBox 149">
                <a:extLst>
                  <a:ext uri="{FF2B5EF4-FFF2-40B4-BE49-F238E27FC236}">
                    <a16:creationId xmlns:a16="http://schemas.microsoft.com/office/drawing/2014/main" id="{D0AFA794-E11B-1342-AF3A-EB53FC5B3ABA}"/>
                  </a:ext>
                </a:extLst>
              </p:cNvPr>
              <p:cNvSpPr txBox="1"/>
              <p:nvPr/>
            </p:nvSpPr>
            <p:spPr>
              <a:xfrm>
                <a:off x="809391" y="4689426"/>
                <a:ext cx="9536562" cy="83099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en-US" dirty="0"/>
                  <a:t>For higher orders, one must use renormalized diagrammatic expansions to represent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𝐹</m:t>
                    </m:r>
                  </m:oMath>
                </a14:m>
                <a:r>
                  <a:rPr lang="en-US" dirty="0"/>
                  <a:t>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l-GR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Γ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dirty="0"/>
                  <a:t>. </a:t>
                </a: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endParaRPr lang="en-US" b="0" dirty="0"/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endParaRPr lang="en-US" dirty="0"/>
              </a:p>
            </p:txBody>
          </p:sp>
        </mc:Choice>
        <mc:Fallback>
          <p:sp>
            <p:nvSpPr>
              <p:cNvPr id="150" name="TextBox 149">
                <a:extLst>
                  <a:ext uri="{FF2B5EF4-FFF2-40B4-BE49-F238E27FC236}">
                    <a16:creationId xmlns:a16="http://schemas.microsoft.com/office/drawing/2014/main" id="{D0AFA794-E11B-1342-AF3A-EB53FC5B3AB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9391" y="4689426"/>
                <a:ext cx="9536562" cy="830997"/>
              </a:xfrm>
              <a:prstGeom prst="rect">
                <a:avLst/>
              </a:prstGeom>
              <a:blipFill>
                <a:blip r:embed="rId3"/>
                <a:stretch>
                  <a:fillRect l="-1465" t="-923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TextBox 1">
            <a:extLst>
              <a:ext uri="{FF2B5EF4-FFF2-40B4-BE49-F238E27FC236}">
                <a16:creationId xmlns:a16="http://schemas.microsoft.com/office/drawing/2014/main" id="{6DB81162-6604-8E40-BFA9-F1013E81968A}"/>
              </a:ext>
            </a:extLst>
          </p:cNvPr>
          <p:cNvSpPr txBox="1"/>
          <p:nvPr/>
        </p:nvSpPr>
        <p:spPr>
          <a:xfrm>
            <a:off x="738667" y="2323620"/>
            <a:ext cx="23643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For the one-loop order,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FFEB432C-4EDC-B643-A9CC-7A5DC92D70FA}"/>
                  </a:ext>
                </a:extLst>
              </p:cNvPr>
              <p:cNvSpPr/>
              <p:nvPr/>
            </p:nvSpPr>
            <p:spPr>
              <a:xfrm>
                <a:off x="1179516" y="4063902"/>
                <a:ext cx="949940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l-GR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Γ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𝑅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FFEB432C-4EDC-B643-A9CC-7A5DC92D70F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79516" y="4063902"/>
                <a:ext cx="949940" cy="369332"/>
              </a:xfrm>
              <a:prstGeom prst="rect">
                <a:avLst/>
              </a:prstGeom>
              <a:blipFill>
                <a:blip r:embed="rId4"/>
                <a:stretch>
                  <a:fillRect b="-1785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11" name="TextBox 210">
                <a:extLst>
                  <a:ext uri="{FF2B5EF4-FFF2-40B4-BE49-F238E27FC236}">
                    <a16:creationId xmlns:a16="http://schemas.microsoft.com/office/drawing/2014/main" id="{23306808-CE6F-814F-8EC6-650E377BD4BC}"/>
                  </a:ext>
                </a:extLst>
              </p:cNvPr>
              <p:cNvSpPr txBox="1"/>
              <p:nvPr/>
            </p:nvSpPr>
            <p:spPr>
              <a:xfrm>
                <a:off x="1296173" y="3241733"/>
                <a:ext cx="2047548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𝐹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𝑊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𝑑𝑖𝑟</m:t>
                          </m:r>
                        </m:sub>
                      </m:sSub>
                      <m:r>
                        <a:rPr lang="en-US" b="0" i="0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𝑊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𝑒𝑥𝑐h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+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>
          <p:sp>
            <p:nvSpPr>
              <p:cNvPr id="211" name="TextBox 210">
                <a:extLst>
                  <a:ext uri="{FF2B5EF4-FFF2-40B4-BE49-F238E27FC236}">
                    <a16:creationId xmlns:a16="http://schemas.microsoft.com/office/drawing/2014/main" id="{23306808-CE6F-814F-8EC6-650E377BD4B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96173" y="3241733"/>
                <a:ext cx="2047548" cy="276999"/>
              </a:xfrm>
              <a:prstGeom prst="rect">
                <a:avLst/>
              </a:prstGeom>
              <a:blipFill>
                <a:blip r:embed="rId5"/>
                <a:stretch>
                  <a:fillRect l="-2484" r="-1242" b="-1904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212" name="Group 211">
            <a:extLst>
              <a:ext uri="{FF2B5EF4-FFF2-40B4-BE49-F238E27FC236}">
                <a16:creationId xmlns:a16="http://schemas.microsoft.com/office/drawing/2014/main" id="{66625A67-E420-7F45-90D3-07A84C334DD7}"/>
              </a:ext>
            </a:extLst>
          </p:cNvPr>
          <p:cNvGrpSpPr/>
          <p:nvPr/>
        </p:nvGrpSpPr>
        <p:grpSpPr>
          <a:xfrm>
            <a:off x="5462786" y="2783003"/>
            <a:ext cx="447237" cy="1202404"/>
            <a:chOff x="8964155" y="2354057"/>
            <a:chExt cx="447237" cy="1202404"/>
          </a:xfrm>
        </p:grpSpPr>
        <p:pic>
          <p:nvPicPr>
            <p:cNvPr id="213" name="Graphic 212">
              <a:extLst>
                <a:ext uri="{FF2B5EF4-FFF2-40B4-BE49-F238E27FC236}">
                  <a16:creationId xmlns:a16="http://schemas.microsoft.com/office/drawing/2014/main" id="{C59BBD29-2C4F-C14B-B271-AA78DA6255C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 rot="16200000">
              <a:off x="8586572" y="2731640"/>
              <a:ext cx="1202404" cy="447237"/>
            </a:xfrm>
            <a:prstGeom prst="rect">
              <a:avLst/>
            </a:prstGeom>
          </p:spPr>
        </p:pic>
        <p:cxnSp>
          <p:nvCxnSpPr>
            <p:cNvPr id="214" name="Straight Arrow Connector 213">
              <a:extLst>
                <a:ext uri="{FF2B5EF4-FFF2-40B4-BE49-F238E27FC236}">
                  <a16:creationId xmlns:a16="http://schemas.microsoft.com/office/drawing/2014/main" id="{756DB579-79E2-864D-B215-2BAC94891CEF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9299564" y="3429162"/>
              <a:ext cx="63246" cy="48968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5" name="Straight Arrow Connector 214">
              <a:extLst>
                <a:ext uri="{FF2B5EF4-FFF2-40B4-BE49-F238E27FC236}">
                  <a16:creationId xmlns:a16="http://schemas.microsoft.com/office/drawing/2014/main" id="{C42C99AC-40EF-5544-A77F-7B85562FA7D9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8965134" y="2369806"/>
              <a:ext cx="63246" cy="48968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6" name="Straight Arrow Connector 215">
              <a:extLst>
                <a:ext uri="{FF2B5EF4-FFF2-40B4-BE49-F238E27FC236}">
                  <a16:creationId xmlns:a16="http://schemas.microsoft.com/office/drawing/2014/main" id="{A0CEC849-D1CA-6349-8AEC-286770BB6CC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9354160" y="2378263"/>
              <a:ext cx="39458" cy="48032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7" name="Straight Arrow Connector 216">
              <a:extLst>
                <a:ext uri="{FF2B5EF4-FFF2-40B4-BE49-F238E27FC236}">
                  <a16:creationId xmlns:a16="http://schemas.microsoft.com/office/drawing/2014/main" id="{62714155-2AAB-9940-B3E2-62C425C0DD7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9050714" y="3424469"/>
              <a:ext cx="28327" cy="26548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8" name="Straight Arrow Connector 217">
              <a:extLst>
                <a:ext uri="{FF2B5EF4-FFF2-40B4-BE49-F238E27FC236}">
                  <a16:creationId xmlns:a16="http://schemas.microsoft.com/office/drawing/2014/main" id="{A526885E-6581-1940-8434-5E59A25A7FB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9360824" y="2913809"/>
              <a:ext cx="0" cy="49569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9" name="Straight Arrow Connector 218">
              <a:extLst>
                <a:ext uri="{FF2B5EF4-FFF2-40B4-BE49-F238E27FC236}">
                  <a16:creationId xmlns:a16="http://schemas.microsoft.com/office/drawing/2014/main" id="{004C36FE-37DF-1244-AFDA-DF6C44BCF39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9020030" y="2918526"/>
              <a:ext cx="0" cy="81910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0" name="Group 219">
            <a:extLst>
              <a:ext uri="{FF2B5EF4-FFF2-40B4-BE49-F238E27FC236}">
                <a16:creationId xmlns:a16="http://schemas.microsoft.com/office/drawing/2014/main" id="{622F3FA5-BF26-8143-8371-1DA1795932AE}"/>
              </a:ext>
            </a:extLst>
          </p:cNvPr>
          <p:cNvGrpSpPr/>
          <p:nvPr/>
        </p:nvGrpSpPr>
        <p:grpSpPr>
          <a:xfrm>
            <a:off x="3452973" y="2967486"/>
            <a:ext cx="1545624" cy="768626"/>
            <a:chOff x="5874615" y="3930876"/>
            <a:chExt cx="1545624" cy="768626"/>
          </a:xfrm>
        </p:grpSpPr>
        <p:pic>
          <p:nvPicPr>
            <p:cNvPr id="221" name="Graphic 220">
              <a:extLst>
                <a:ext uri="{FF2B5EF4-FFF2-40B4-BE49-F238E27FC236}">
                  <a16:creationId xmlns:a16="http://schemas.microsoft.com/office/drawing/2014/main" id="{E0FDC3A9-2A33-E547-A43B-F327548208F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5910083" y="4082872"/>
              <a:ext cx="1430140" cy="616630"/>
            </a:xfrm>
            <a:prstGeom prst="rect">
              <a:avLst/>
            </a:prstGeom>
          </p:spPr>
        </p:pic>
        <p:cxnSp>
          <p:nvCxnSpPr>
            <p:cNvPr id="222" name="Straight Arrow Connector 221">
              <a:extLst>
                <a:ext uri="{FF2B5EF4-FFF2-40B4-BE49-F238E27FC236}">
                  <a16:creationId xmlns:a16="http://schemas.microsoft.com/office/drawing/2014/main" id="{67E27F44-77AB-8F4E-9911-6CD17615087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955905" y="4585921"/>
              <a:ext cx="75225" cy="67514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3" name="Straight Arrow Connector 222">
              <a:extLst>
                <a:ext uri="{FF2B5EF4-FFF2-40B4-BE49-F238E27FC236}">
                  <a16:creationId xmlns:a16="http://schemas.microsoft.com/office/drawing/2014/main" id="{90AA3AA1-3A34-6842-826F-EFFE2032D6F0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7243910" y="4602464"/>
              <a:ext cx="70886" cy="67515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4" name="Rectangle 223">
              <a:extLst>
                <a:ext uri="{FF2B5EF4-FFF2-40B4-BE49-F238E27FC236}">
                  <a16:creationId xmlns:a16="http://schemas.microsoft.com/office/drawing/2014/main" id="{62A9BAEC-8839-394E-811D-574E003BC58B}"/>
                </a:ext>
              </a:extLst>
            </p:cNvPr>
            <p:cNvSpPr/>
            <p:nvPr/>
          </p:nvSpPr>
          <p:spPr>
            <a:xfrm>
              <a:off x="5874615" y="4019904"/>
              <a:ext cx="290591" cy="25450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5" name="Rectangle 224">
              <a:extLst>
                <a:ext uri="{FF2B5EF4-FFF2-40B4-BE49-F238E27FC236}">
                  <a16:creationId xmlns:a16="http://schemas.microsoft.com/office/drawing/2014/main" id="{45412C30-CBA8-1341-BB3E-DCB48946D035}"/>
                </a:ext>
              </a:extLst>
            </p:cNvPr>
            <p:cNvSpPr/>
            <p:nvPr/>
          </p:nvSpPr>
          <p:spPr>
            <a:xfrm>
              <a:off x="7129648" y="4024743"/>
              <a:ext cx="290591" cy="25450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6" name="Freeform: Shape 164">
              <a:extLst>
                <a:ext uri="{FF2B5EF4-FFF2-40B4-BE49-F238E27FC236}">
                  <a16:creationId xmlns:a16="http://schemas.microsoft.com/office/drawing/2014/main" id="{64AD386D-7B30-C845-96CD-B782D1F73F3A}"/>
                </a:ext>
              </a:extLst>
            </p:cNvPr>
            <p:cNvSpPr/>
            <p:nvPr/>
          </p:nvSpPr>
          <p:spPr>
            <a:xfrm flipH="1">
              <a:off x="5963697" y="3930876"/>
              <a:ext cx="1205216" cy="350990"/>
            </a:xfrm>
            <a:custGeom>
              <a:avLst/>
              <a:gdLst>
                <a:gd name="connsiteX0" fmla="*/ 95526 w 1097556"/>
                <a:gd name="connsiteY0" fmla="*/ 563902 h 563902"/>
                <a:gd name="connsiteX1" fmla="*/ 276 w 1097556"/>
                <a:gd name="connsiteY1" fmla="*/ 464842 h 563902"/>
                <a:gd name="connsiteX2" fmla="*/ 122196 w 1097556"/>
                <a:gd name="connsiteY2" fmla="*/ 285772 h 563902"/>
                <a:gd name="connsiteX3" fmla="*/ 449856 w 1097556"/>
                <a:gd name="connsiteY3" fmla="*/ 99082 h 563902"/>
                <a:gd name="connsiteX4" fmla="*/ 937536 w 1097556"/>
                <a:gd name="connsiteY4" fmla="*/ 15262 h 563902"/>
                <a:gd name="connsiteX5" fmla="*/ 1097556 w 1097556"/>
                <a:gd name="connsiteY5" fmla="*/ 22 h 563902"/>
                <a:gd name="connsiteX6" fmla="*/ 1097556 w 1097556"/>
                <a:gd name="connsiteY6" fmla="*/ 22 h 563902"/>
                <a:gd name="connsiteX0" fmla="*/ 77803 w 1079833"/>
                <a:gd name="connsiteY0" fmla="*/ 563902 h 563902"/>
                <a:gd name="connsiteX1" fmla="*/ 412 w 1079833"/>
                <a:gd name="connsiteY1" fmla="*/ 423171 h 563902"/>
                <a:gd name="connsiteX2" fmla="*/ 104473 w 1079833"/>
                <a:gd name="connsiteY2" fmla="*/ 285772 h 563902"/>
                <a:gd name="connsiteX3" fmla="*/ 432133 w 1079833"/>
                <a:gd name="connsiteY3" fmla="*/ 99082 h 563902"/>
                <a:gd name="connsiteX4" fmla="*/ 919813 w 1079833"/>
                <a:gd name="connsiteY4" fmla="*/ 15262 h 563902"/>
                <a:gd name="connsiteX5" fmla="*/ 1079833 w 1079833"/>
                <a:gd name="connsiteY5" fmla="*/ 22 h 563902"/>
                <a:gd name="connsiteX6" fmla="*/ 1079833 w 1079833"/>
                <a:gd name="connsiteY6" fmla="*/ 22 h 563902"/>
                <a:gd name="connsiteX0" fmla="*/ 84730 w 1079616"/>
                <a:gd name="connsiteY0" fmla="*/ 554377 h 554377"/>
                <a:gd name="connsiteX1" fmla="*/ 195 w 1079616"/>
                <a:gd name="connsiteY1" fmla="*/ 423171 h 554377"/>
                <a:gd name="connsiteX2" fmla="*/ 104256 w 1079616"/>
                <a:gd name="connsiteY2" fmla="*/ 285772 h 554377"/>
                <a:gd name="connsiteX3" fmla="*/ 431916 w 1079616"/>
                <a:gd name="connsiteY3" fmla="*/ 99082 h 554377"/>
                <a:gd name="connsiteX4" fmla="*/ 919596 w 1079616"/>
                <a:gd name="connsiteY4" fmla="*/ 15262 h 554377"/>
                <a:gd name="connsiteX5" fmla="*/ 1079616 w 1079616"/>
                <a:gd name="connsiteY5" fmla="*/ 22 h 554377"/>
                <a:gd name="connsiteX6" fmla="*/ 1079616 w 1079616"/>
                <a:gd name="connsiteY6" fmla="*/ 22 h 554377"/>
                <a:gd name="connsiteX0" fmla="*/ 86590 w 1081476"/>
                <a:gd name="connsiteY0" fmla="*/ 554377 h 554377"/>
                <a:gd name="connsiteX1" fmla="*/ 2055 w 1081476"/>
                <a:gd name="connsiteY1" fmla="*/ 423171 h 554377"/>
                <a:gd name="connsiteX2" fmla="*/ 162075 w 1081476"/>
                <a:gd name="connsiteY2" fmla="*/ 241719 h 554377"/>
                <a:gd name="connsiteX3" fmla="*/ 433776 w 1081476"/>
                <a:gd name="connsiteY3" fmla="*/ 99082 h 554377"/>
                <a:gd name="connsiteX4" fmla="*/ 921456 w 1081476"/>
                <a:gd name="connsiteY4" fmla="*/ 15262 h 554377"/>
                <a:gd name="connsiteX5" fmla="*/ 1081476 w 1081476"/>
                <a:gd name="connsiteY5" fmla="*/ 22 h 554377"/>
                <a:gd name="connsiteX6" fmla="*/ 1081476 w 1081476"/>
                <a:gd name="connsiteY6" fmla="*/ 22 h 554377"/>
                <a:gd name="connsiteX0" fmla="*/ 86590 w 1081476"/>
                <a:gd name="connsiteY0" fmla="*/ 555352 h 555352"/>
                <a:gd name="connsiteX1" fmla="*/ 2055 w 1081476"/>
                <a:gd name="connsiteY1" fmla="*/ 424146 h 555352"/>
                <a:gd name="connsiteX2" fmla="*/ 162075 w 1081476"/>
                <a:gd name="connsiteY2" fmla="*/ 242694 h 555352"/>
                <a:gd name="connsiteX3" fmla="*/ 431395 w 1081476"/>
                <a:gd name="connsiteY3" fmla="*/ 133394 h 555352"/>
                <a:gd name="connsiteX4" fmla="*/ 921456 w 1081476"/>
                <a:gd name="connsiteY4" fmla="*/ 16237 h 555352"/>
                <a:gd name="connsiteX5" fmla="*/ 1081476 w 1081476"/>
                <a:gd name="connsiteY5" fmla="*/ 997 h 555352"/>
                <a:gd name="connsiteX6" fmla="*/ 1081476 w 1081476"/>
                <a:gd name="connsiteY6" fmla="*/ 997 h 555352"/>
                <a:gd name="connsiteX0" fmla="*/ 86590 w 1081476"/>
                <a:gd name="connsiteY0" fmla="*/ 554355 h 554355"/>
                <a:gd name="connsiteX1" fmla="*/ 2055 w 1081476"/>
                <a:gd name="connsiteY1" fmla="*/ 423149 h 554355"/>
                <a:gd name="connsiteX2" fmla="*/ 162075 w 1081476"/>
                <a:gd name="connsiteY2" fmla="*/ 241697 h 554355"/>
                <a:gd name="connsiteX3" fmla="*/ 431395 w 1081476"/>
                <a:gd name="connsiteY3" fmla="*/ 132397 h 554355"/>
                <a:gd name="connsiteX4" fmla="*/ 700000 w 1081476"/>
                <a:gd name="connsiteY4" fmla="*/ 75962 h 554355"/>
                <a:gd name="connsiteX5" fmla="*/ 1081476 w 1081476"/>
                <a:gd name="connsiteY5" fmla="*/ 0 h 554355"/>
                <a:gd name="connsiteX6" fmla="*/ 1081476 w 1081476"/>
                <a:gd name="connsiteY6" fmla="*/ 0 h 554355"/>
                <a:gd name="connsiteX0" fmla="*/ 86590 w 1089778"/>
                <a:gd name="connsiteY0" fmla="*/ 554574 h 554574"/>
                <a:gd name="connsiteX1" fmla="*/ 2055 w 1089778"/>
                <a:gd name="connsiteY1" fmla="*/ 423368 h 554574"/>
                <a:gd name="connsiteX2" fmla="*/ 162075 w 1089778"/>
                <a:gd name="connsiteY2" fmla="*/ 241916 h 554574"/>
                <a:gd name="connsiteX3" fmla="*/ 431395 w 1089778"/>
                <a:gd name="connsiteY3" fmla="*/ 132616 h 554574"/>
                <a:gd name="connsiteX4" fmla="*/ 700000 w 1089778"/>
                <a:gd name="connsiteY4" fmla="*/ 76181 h 554574"/>
                <a:gd name="connsiteX5" fmla="*/ 1081476 w 1089778"/>
                <a:gd name="connsiteY5" fmla="*/ 219 h 554574"/>
                <a:gd name="connsiteX6" fmla="*/ 951698 w 1089778"/>
                <a:gd name="connsiteY6" fmla="*/ 54987 h 554574"/>
                <a:gd name="connsiteX0" fmla="*/ 86590 w 1081476"/>
                <a:gd name="connsiteY0" fmla="*/ 554355 h 554355"/>
                <a:gd name="connsiteX1" fmla="*/ 2055 w 1081476"/>
                <a:gd name="connsiteY1" fmla="*/ 423149 h 554355"/>
                <a:gd name="connsiteX2" fmla="*/ 162075 w 1081476"/>
                <a:gd name="connsiteY2" fmla="*/ 241697 h 554355"/>
                <a:gd name="connsiteX3" fmla="*/ 431395 w 1081476"/>
                <a:gd name="connsiteY3" fmla="*/ 132397 h 554355"/>
                <a:gd name="connsiteX4" fmla="*/ 700000 w 1081476"/>
                <a:gd name="connsiteY4" fmla="*/ 75962 h 554355"/>
                <a:gd name="connsiteX5" fmla="*/ 1081476 w 1081476"/>
                <a:gd name="connsiteY5" fmla="*/ 0 h 554355"/>
                <a:gd name="connsiteX0" fmla="*/ 86590 w 985036"/>
                <a:gd name="connsiteY0" fmla="*/ 506730 h 506730"/>
                <a:gd name="connsiteX1" fmla="*/ 2055 w 985036"/>
                <a:gd name="connsiteY1" fmla="*/ 375524 h 506730"/>
                <a:gd name="connsiteX2" fmla="*/ 162075 w 985036"/>
                <a:gd name="connsiteY2" fmla="*/ 194072 h 506730"/>
                <a:gd name="connsiteX3" fmla="*/ 431395 w 985036"/>
                <a:gd name="connsiteY3" fmla="*/ 84772 h 506730"/>
                <a:gd name="connsiteX4" fmla="*/ 700000 w 985036"/>
                <a:gd name="connsiteY4" fmla="*/ 28337 h 506730"/>
                <a:gd name="connsiteX5" fmla="*/ 985036 w 985036"/>
                <a:gd name="connsiteY5" fmla="*/ 0 h 506730"/>
                <a:gd name="connsiteX0" fmla="*/ 87131 w 985577"/>
                <a:gd name="connsiteY0" fmla="*/ 506730 h 506730"/>
                <a:gd name="connsiteX1" fmla="*/ 2596 w 985577"/>
                <a:gd name="connsiteY1" fmla="*/ 375524 h 506730"/>
                <a:gd name="connsiteX2" fmla="*/ 174523 w 985577"/>
                <a:gd name="connsiteY2" fmla="*/ 240507 h 506730"/>
                <a:gd name="connsiteX3" fmla="*/ 431936 w 985577"/>
                <a:gd name="connsiteY3" fmla="*/ 84772 h 506730"/>
                <a:gd name="connsiteX4" fmla="*/ 700541 w 985577"/>
                <a:gd name="connsiteY4" fmla="*/ 28337 h 506730"/>
                <a:gd name="connsiteX5" fmla="*/ 985577 w 985577"/>
                <a:gd name="connsiteY5" fmla="*/ 0 h 506730"/>
                <a:gd name="connsiteX0" fmla="*/ 87131 w 985577"/>
                <a:gd name="connsiteY0" fmla="*/ 506730 h 506730"/>
                <a:gd name="connsiteX1" fmla="*/ 2596 w 985577"/>
                <a:gd name="connsiteY1" fmla="*/ 375524 h 506730"/>
                <a:gd name="connsiteX2" fmla="*/ 174523 w 985577"/>
                <a:gd name="connsiteY2" fmla="*/ 240507 h 506730"/>
                <a:gd name="connsiteX3" fmla="*/ 431936 w 985577"/>
                <a:gd name="connsiteY3" fmla="*/ 84772 h 506730"/>
                <a:gd name="connsiteX4" fmla="*/ 700541 w 985577"/>
                <a:gd name="connsiteY4" fmla="*/ 28337 h 506730"/>
                <a:gd name="connsiteX5" fmla="*/ 985577 w 985577"/>
                <a:gd name="connsiteY5" fmla="*/ 0 h 506730"/>
                <a:gd name="connsiteX0" fmla="*/ 87131 w 985577"/>
                <a:gd name="connsiteY0" fmla="*/ 506730 h 506730"/>
                <a:gd name="connsiteX1" fmla="*/ 2596 w 985577"/>
                <a:gd name="connsiteY1" fmla="*/ 375524 h 506730"/>
                <a:gd name="connsiteX2" fmla="*/ 174523 w 985577"/>
                <a:gd name="connsiteY2" fmla="*/ 240507 h 506730"/>
                <a:gd name="connsiteX3" fmla="*/ 425983 w 985577"/>
                <a:gd name="connsiteY3" fmla="*/ 151447 h 506730"/>
                <a:gd name="connsiteX4" fmla="*/ 700541 w 985577"/>
                <a:gd name="connsiteY4" fmla="*/ 28337 h 506730"/>
                <a:gd name="connsiteX5" fmla="*/ 985577 w 985577"/>
                <a:gd name="connsiteY5" fmla="*/ 0 h 506730"/>
                <a:gd name="connsiteX0" fmla="*/ 87131 w 985577"/>
                <a:gd name="connsiteY0" fmla="*/ 506730 h 506730"/>
                <a:gd name="connsiteX1" fmla="*/ 2596 w 985577"/>
                <a:gd name="connsiteY1" fmla="*/ 375524 h 506730"/>
                <a:gd name="connsiteX2" fmla="*/ 174523 w 985577"/>
                <a:gd name="connsiteY2" fmla="*/ 240507 h 506730"/>
                <a:gd name="connsiteX3" fmla="*/ 425983 w 985577"/>
                <a:gd name="connsiteY3" fmla="*/ 151447 h 506730"/>
                <a:gd name="connsiteX4" fmla="*/ 700541 w 985577"/>
                <a:gd name="connsiteY4" fmla="*/ 28337 h 506730"/>
                <a:gd name="connsiteX5" fmla="*/ 985577 w 985577"/>
                <a:gd name="connsiteY5" fmla="*/ 0 h 506730"/>
                <a:gd name="connsiteX0" fmla="*/ 87131 w 985577"/>
                <a:gd name="connsiteY0" fmla="*/ 506730 h 506730"/>
                <a:gd name="connsiteX1" fmla="*/ 2596 w 985577"/>
                <a:gd name="connsiteY1" fmla="*/ 375524 h 506730"/>
                <a:gd name="connsiteX2" fmla="*/ 174523 w 985577"/>
                <a:gd name="connsiteY2" fmla="*/ 240507 h 506730"/>
                <a:gd name="connsiteX3" fmla="*/ 425983 w 985577"/>
                <a:gd name="connsiteY3" fmla="*/ 151447 h 506730"/>
                <a:gd name="connsiteX4" fmla="*/ 683872 w 985577"/>
                <a:gd name="connsiteY4" fmla="*/ 98583 h 506730"/>
                <a:gd name="connsiteX5" fmla="*/ 985577 w 985577"/>
                <a:gd name="connsiteY5" fmla="*/ 0 h 506730"/>
                <a:gd name="connsiteX0" fmla="*/ 87131 w 985577"/>
                <a:gd name="connsiteY0" fmla="*/ 506730 h 506730"/>
                <a:gd name="connsiteX1" fmla="*/ 2596 w 985577"/>
                <a:gd name="connsiteY1" fmla="*/ 375524 h 506730"/>
                <a:gd name="connsiteX2" fmla="*/ 174523 w 985577"/>
                <a:gd name="connsiteY2" fmla="*/ 240507 h 506730"/>
                <a:gd name="connsiteX3" fmla="*/ 425983 w 985577"/>
                <a:gd name="connsiteY3" fmla="*/ 151447 h 506730"/>
                <a:gd name="connsiteX4" fmla="*/ 683872 w 985577"/>
                <a:gd name="connsiteY4" fmla="*/ 98583 h 506730"/>
                <a:gd name="connsiteX5" fmla="*/ 985577 w 985577"/>
                <a:gd name="connsiteY5" fmla="*/ 0 h 506730"/>
                <a:gd name="connsiteX0" fmla="*/ 87131 w 893899"/>
                <a:gd name="connsiteY0" fmla="*/ 429339 h 429339"/>
                <a:gd name="connsiteX1" fmla="*/ 2596 w 893899"/>
                <a:gd name="connsiteY1" fmla="*/ 298133 h 429339"/>
                <a:gd name="connsiteX2" fmla="*/ 174523 w 893899"/>
                <a:gd name="connsiteY2" fmla="*/ 163116 h 429339"/>
                <a:gd name="connsiteX3" fmla="*/ 425983 w 893899"/>
                <a:gd name="connsiteY3" fmla="*/ 74056 h 429339"/>
                <a:gd name="connsiteX4" fmla="*/ 683872 w 893899"/>
                <a:gd name="connsiteY4" fmla="*/ 21192 h 429339"/>
                <a:gd name="connsiteX5" fmla="*/ 893899 w 893899"/>
                <a:gd name="connsiteY5" fmla="*/ 0 h 429339"/>
                <a:gd name="connsiteX0" fmla="*/ 63723 w 870491"/>
                <a:gd name="connsiteY0" fmla="*/ 429339 h 429339"/>
                <a:gd name="connsiteX1" fmla="*/ 4191 w 870491"/>
                <a:gd name="connsiteY1" fmla="*/ 261223 h 429339"/>
                <a:gd name="connsiteX2" fmla="*/ 151115 w 870491"/>
                <a:gd name="connsiteY2" fmla="*/ 163116 h 429339"/>
                <a:gd name="connsiteX3" fmla="*/ 402575 w 870491"/>
                <a:gd name="connsiteY3" fmla="*/ 74056 h 429339"/>
                <a:gd name="connsiteX4" fmla="*/ 660464 w 870491"/>
                <a:gd name="connsiteY4" fmla="*/ 21192 h 429339"/>
                <a:gd name="connsiteX5" fmla="*/ 870491 w 870491"/>
                <a:gd name="connsiteY5" fmla="*/ 0 h 429339"/>
                <a:gd name="connsiteX0" fmla="*/ 69108 w 875876"/>
                <a:gd name="connsiteY0" fmla="*/ 429339 h 429339"/>
                <a:gd name="connsiteX1" fmla="*/ 9576 w 875876"/>
                <a:gd name="connsiteY1" fmla="*/ 261223 h 429339"/>
                <a:gd name="connsiteX2" fmla="*/ 237462 w 875876"/>
                <a:gd name="connsiteY2" fmla="*/ 123826 h 429339"/>
                <a:gd name="connsiteX3" fmla="*/ 407960 w 875876"/>
                <a:gd name="connsiteY3" fmla="*/ 74056 h 429339"/>
                <a:gd name="connsiteX4" fmla="*/ 665849 w 875876"/>
                <a:gd name="connsiteY4" fmla="*/ 21192 h 429339"/>
                <a:gd name="connsiteX5" fmla="*/ 875876 w 875876"/>
                <a:gd name="connsiteY5" fmla="*/ 0 h 429339"/>
                <a:gd name="connsiteX0" fmla="*/ 56334 w 863102"/>
                <a:gd name="connsiteY0" fmla="*/ 429339 h 429339"/>
                <a:gd name="connsiteX1" fmla="*/ 12280 w 863102"/>
                <a:gd name="connsiteY1" fmla="*/ 276701 h 429339"/>
                <a:gd name="connsiteX2" fmla="*/ 224688 w 863102"/>
                <a:gd name="connsiteY2" fmla="*/ 123826 h 429339"/>
                <a:gd name="connsiteX3" fmla="*/ 395186 w 863102"/>
                <a:gd name="connsiteY3" fmla="*/ 74056 h 429339"/>
                <a:gd name="connsiteX4" fmla="*/ 653075 w 863102"/>
                <a:gd name="connsiteY4" fmla="*/ 21192 h 429339"/>
                <a:gd name="connsiteX5" fmla="*/ 863102 w 863102"/>
                <a:gd name="connsiteY5" fmla="*/ 0 h 429339"/>
                <a:gd name="connsiteX0" fmla="*/ 56334 w 863102"/>
                <a:gd name="connsiteY0" fmla="*/ 429339 h 429339"/>
                <a:gd name="connsiteX1" fmla="*/ 12280 w 863102"/>
                <a:gd name="connsiteY1" fmla="*/ 276701 h 429339"/>
                <a:gd name="connsiteX2" fmla="*/ 224688 w 863102"/>
                <a:gd name="connsiteY2" fmla="*/ 123826 h 429339"/>
                <a:gd name="connsiteX3" fmla="*/ 434477 w 863102"/>
                <a:gd name="connsiteY3" fmla="*/ 63341 h 429339"/>
                <a:gd name="connsiteX4" fmla="*/ 653075 w 863102"/>
                <a:gd name="connsiteY4" fmla="*/ 21192 h 429339"/>
                <a:gd name="connsiteX5" fmla="*/ 863102 w 863102"/>
                <a:gd name="connsiteY5" fmla="*/ 0 h 429339"/>
                <a:gd name="connsiteX0" fmla="*/ 51105 w 857873"/>
                <a:gd name="connsiteY0" fmla="*/ 429339 h 429339"/>
                <a:gd name="connsiteX1" fmla="*/ 7051 w 857873"/>
                <a:gd name="connsiteY1" fmla="*/ 276701 h 429339"/>
                <a:gd name="connsiteX2" fmla="*/ 148022 w 857873"/>
                <a:gd name="connsiteY2" fmla="*/ 160735 h 429339"/>
                <a:gd name="connsiteX3" fmla="*/ 429248 w 857873"/>
                <a:gd name="connsiteY3" fmla="*/ 63341 h 429339"/>
                <a:gd name="connsiteX4" fmla="*/ 647846 w 857873"/>
                <a:gd name="connsiteY4" fmla="*/ 21192 h 429339"/>
                <a:gd name="connsiteX5" fmla="*/ 857873 w 857873"/>
                <a:gd name="connsiteY5" fmla="*/ 0 h 429339"/>
                <a:gd name="connsiteX0" fmla="*/ 51105 w 857873"/>
                <a:gd name="connsiteY0" fmla="*/ 429339 h 429339"/>
                <a:gd name="connsiteX1" fmla="*/ 7051 w 857873"/>
                <a:gd name="connsiteY1" fmla="*/ 276701 h 429339"/>
                <a:gd name="connsiteX2" fmla="*/ 148022 w 857873"/>
                <a:gd name="connsiteY2" fmla="*/ 160735 h 429339"/>
                <a:gd name="connsiteX3" fmla="*/ 429248 w 857873"/>
                <a:gd name="connsiteY3" fmla="*/ 63341 h 429339"/>
                <a:gd name="connsiteX4" fmla="*/ 647846 w 857873"/>
                <a:gd name="connsiteY4" fmla="*/ 21192 h 429339"/>
                <a:gd name="connsiteX5" fmla="*/ 857873 w 857873"/>
                <a:gd name="connsiteY5" fmla="*/ 0 h 429339"/>
                <a:gd name="connsiteX0" fmla="*/ 51105 w 857873"/>
                <a:gd name="connsiteY0" fmla="*/ 429339 h 429339"/>
                <a:gd name="connsiteX1" fmla="*/ 7051 w 857873"/>
                <a:gd name="connsiteY1" fmla="*/ 276701 h 429339"/>
                <a:gd name="connsiteX2" fmla="*/ 148022 w 857873"/>
                <a:gd name="connsiteY2" fmla="*/ 160735 h 429339"/>
                <a:gd name="connsiteX3" fmla="*/ 429248 w 857873"/>
                <a:gd name="connsiteY3" fmla="*/ 63341 h 429339"/>
                <a:gd name="connsiteX4" fmla="*/ 647846 w 857873"/>
                <a:gd name="connsiteY4" fmla="*/ 21192 h 429339"/>
                <a:gd name="connsiteX5" fmla="*/ 857873 w 857873"/>
                <a:gd name="connsiteY5" fmla="*/ 0 h 429339"/>
                <a:gd name="connsiteX0" fmla="*/ 51105 w 857873"/>
                <a:gd name="connsiteY0" fmla="*/ 429339 h 429339"/>
                <a:gd name="connsiteX1" fmla="*/ 7051 w 857873"/>
                <a:gd name="connsiteY1" fmla="*/ 276701 h 429339"/>
                <a:gd name="connsiteX2" fmla="*/ 148022 w 857873"/>
                <a:gd name="connsiteY2" fmla="*/ 160735 h 429339"/>
                <a:gd name="connsiteX3" fmla="*/ 429248 w 857873"/>
                <a:gd name="connsiteY3" fmla="*/ 63341 h 429339"/>
                <a:gd name="connsiteX4" fmla="*/ 647846 w 857873"/>
                <a:gd name="connsiteY4" fmla="*/ 21192 h 429339"/>
                <a:gd name="connsiteX5" fmla="*/ 857873 w 857873"/>
                <a:gd name="connsiteY5" fmla="*/ 0 h 429339"/>
                <a:gd name="connsiteX0" fmla="*/ 51105 w 857873"/>
                <a:gd name="connsiteY0" fmla="*/ 429339 h 429339"/>
                <a:gd name="connsiteX1" fmla="*/ 7051 w 857873"/>
                <a:gd name="connsiteY1" fmla="*/ 276701 h 429339"/>
                <a:gd name="connsiteX2" fmla="*/ 148022 w 857873"/>
                <a:gd name="connsiteY2" fmla="*/ 160735 h 429339"/>
                <a:gd name="connsiteX3" fmla="*/ 429248 w 857873"/>
                <a:gd name="connsiteY3" fmla="*/ 63341 h 429339"/>
                <a:gd name="connsiteX4" fmla="*/ 647846 w 857873"/>
                <a:gd name="connsiteY4" fmla="*/ 21192 h 429339"/>
                <a:gd name="connsiteX5" fmla="*/ 857873 w 857873"/>
                <a:gd name="connsiteY5" fmla="*/ 0 h 429339"/>
                <a:gd name="connsiteX0" fmla="*/ 51105 w 857873"/>
                <a:gd name="connsiteY0" fmla="*/ 429339 h 429339"/>
                <a:gd name="connsiteX1" fmla="*/ 7051 w 857873"/>
                <a:gd name="connsiteY1" fmla="*/ 276701 h 429339"/>
                <a:gd name="connsiteX2" fmla="*/ 148022 w 857873"/>
                <a:gd name="connsiteY2" fmla="*/ 160735 h 429339"/>
                <a:gd name="connsiteX3" fmla="*/ 429248 w 857873"/>
                <a:gd name="connsiteY3" fmla="*/ 63341 h 429339"/>
                <a:gd name="connsiteX4" fmla="*/ 647846 w 857873"/>
                <a:gd name="connsiteY4" fmla="*/ 21192 h 429339"/>
                <a:gd name="connsiteX5" fmla="*/ 857873 w 857873"/>
                <a:gd name="connsiteY5" fmla="*/ 0 h 429339"/>
                <a:gd name="connsiteX0" fmla="*/ 50671 w 857439"/>
                <a:gd name="connsiteY0" fmla="*/ 429339 h 429339"/>
                <a:gd name="connsiteX1" fmla="*/ 6617 w 857439"/>
                <a:gd name="connsiteY1" fmla="*/ 276701 h 429339"/>
                <a:gd name="connsiteX2" fmla="*/ 141635 w 857439"/>
                <a:gd name="connsiteY2" fmla="*/ 160735 h 429339"/>
                <a:gd name="connsiteX3" fmla="*/ 428814 w 857439"/>
                <a:gd name="connsiteY3" fmla="*/ 63341 h 429339"/>
                <a:gd name="connsiteX4" fmla="*/ 647412 w 857439"/>
                <a:gd name="connsiteY4" fmla="*/ 21192 h 429339"/>
                <a:gd name="connsiteX5" fmla="*/ 857439 w 857439"/>
                <a:gd name="connsiteY5" fmla="*/ 0 h 429339"/>
                <a:gd name="connsiteX0" fmla="*/ 50671 w 857439"/>
                <a:gd name="connsiteY0" fmla="*/ 429339 h 429339"/>
                <a:gd name="connsiteX1" fmla="*/ 6617 w 857439"/>
                <a:gd name="connsiteY1" fmla="*/ 276701 h 429339"/>
                <a:gd name="connsiteX2" fmla="*/ 141635 w 857439"/>
                <a:gd name="connsiteY2" fmla="*/ 160735 h 429339"/>
                <a:gd name="connsiteX3" fmla="*/ 428814 w 857439"/>
                <a:gd name="connsiteY3" fmla="*/ 63341 h 429339"/>
                <a:gd name="connsiteX4" fmla="*/ 647412 w 857439"/>
                <a:gd name="connsiteY4" fmla="*/ 21192 h 429339"/>
                <a:gd name="connsiteX5" fmla="*/ 857439 w 857439"/>
                <a:gd name="connsiteY5" fmla="*/ 0 h 429339"/>
                <a:gd name="connsiteX0" fmla="*/ 50671 w 857439"/>
                <a:gd name="connsiteY0" fmla="*/ 429339 h 429339"/>
                <a:gd name="connsiteX1" fmla="*/ 6617 w 857439"/>
                <a:gd name="connsiteY1" fmla="*/ 276701 h 429339"/>
                <a:gd name="connsiteX2" fmla="*/ 141635 w 857439"/>
                <a:gd name="connsiteY2" fmla="*/ 160735 h 429339"/>
                <a:gd name="connsiteX3" fmla="*/ 428814 w 857439"/>
                <a:gd name="connsiteY3" fmla="*/ 63341 h 429339"/>
                <a:gd name="connsiteX4" fmla="*/ 647412 w 857439"/>
                <a:gd name="connsiteY4" fmla="*/ 21192 h 429339"/>
                <a:gd name="connsiteX5" fmla="*/ 857439 w 857439"/>
                <a:gd name="connsiteY5" fmla="*/ 0 h 429339"/>
                <a:gd name="connsiteX0" fmla="*/ 50671 w 857439"/>
                <a:gd name="connsiteY0" fmla="*/ 429339 h 429339"/>
                <a:gd name="connsiteX1" fmla="*/ 6617 w 857439"/>
                <a:gd name="connsiteY1" fmla="*/ 276701 h 429339"/>
                <a:gd name="connsiteX2" fmla="*/ 141635 w 857439"/>
                <a:gd name="connsiteY2" fmla="*/ 160735 h 429339"/>
                <a:gd name="connsiteX3" fmla="*/ 428814 w 857439"/>
                <a:gd name="connsiteY3" fmla="*/ 63341 h 429339"/>
                <a:gd name="connsiteX4" fmla="*/ 647412 w 857439"/>
                <a:gd name="connsiteY4" fmla="*/ 21192 h 429339"/>
                <a:gd name="connsiteX5" fmla="*/ 857439 w 857439"/>
                <a:gd name="connsiteY5" fmla="*/ 0 h 429339"/>
                <a:gd name="connsiteX0" fmla="*/ 50671 w 857439"/>
                <a:gd name="connsiteY0" fmla="*/ 429339 h 429339"/>
                <a:gd name="connsiteX1" fmla="*/ 6617 w 857439"/>
                <a:gd name="connsiteY1" fmla="*/ 276701 h 429339"/>
                <a:gd name="connsiteX2" fmla="*/ 141635 w 857439"/>
                <a:gd name="connsiteY2" fmla="*/ 160735 h 429339"/>
                <a:gd name="connsiteX3" fmla="*/ 428814 w 857439"/>
                <a:gd name="connsiteY3" fmla="*/ 63341 h 429339"/>
                <a:gd name="connsiteX4" fmla="*/ 647412 w 857439"/>
                <a:gd name="connsiteY4" fmla="*/ 21192 h 429339"/>
                <a:gd name="connsiteX5" fmla="*/ 857439 w 857439"/>
                <a:gd name="connsiteY5" fmla="*/ 0 h 429339"/>
                <a:gd name="connsiteX0" fmla="*/ 50671 w 857439"/>
                <a:gd name="connsiteY0" fmla="*/ 429339 h 429339"/>
                <a:gd name="connsiteX1" fmla="*/ 6617 w 857439"/>
                <a:gd name="connsiteY1" fmla="*/ 276701 h 429339"/>
                <a:gd name="connsiteX2" fmla="*/ 141635 w 857439"/>
                <a:gd name="connsiteY2" fmla="*/ 160735 h 429339"/>
                <a:gd name="connsiteX3" fmla="*/ 428814 w 857439"/>
                <a:gd name="connsiteY3" fmla="*/ 63341 h 429339"/>
                <a:gd name="connsiteX4" fmla="*/ 647412 w 857439"/>
                <a:gd name="connsiteY4" fmla="*/ 21192 h 429339"/>
                <a:gd name="connsiteX5" fmla="*/ 857439 w 857439"/>
                <a:gd name="connsiteY5" fmla="*/ 0 h 429339"/>
                <a:gd name="connsiteX0" fmla="*/ 50671 w 857439"/>
                <a:gd name="connsiteY0" fmla="*/ 429339 h 429339"/>
                <a:gd name="connsiteX1" fmla="*/ 6617 w 857439"/>
                <a:gd name="connsiteY1" fmla="*/ 276701 h 429339"/>
                <a:gd name="connsiteX2" fmla="*/ 141635 w 857439"/>
                <a:gd name="connsiteY2" fmla="*/ 160735 h 429339"/>
                <a:gd name="connsiteX3" fmla="*/ 428814 w 857439"/>
                <a:gd name="connsiteY3" fmla="*/ 63341 h 429339"/>
                <a:gd name="connsiteX4" fmla="*/ 647412 w 857439"/>
                <a:gd name="connsiteY4" fmla="*/ 21192 h 429339"/>
                <a:gd name="connsiteX5" fmla="*/ 857439 w 857439"/>
                <a:gd name="connsiteY5" fmla="*/ 0 h 429339"/>
                <a:gd name="connsiteX0" fmla="*/ 50671 w 857439"/>
                <a:gd name="connsiteY0" fmla="*/ 429339 h 429339"/>
                <a:gd name="connsiteX1" fmla="*/ 6617 w 857439"/>
                <a:gd name="connsiteY1" fmla="*/ 276701 h 429339"/>
                <a:gd name="connsiteX2" fmla="*/ 141635 w 857439"/>
                <a:gd name="connsiteY2" fmla="*/ 160735 h 429339"/>
                <a:gd name="connsiteX3" fmla="*/ 428814 w 857439"/>
                <a:gd name="connsiteY3" fmla="*/ 63341 h 429339"/>
                <a:gd name="connsiteX4" fmla="*/ 647412 w 857439"/>
                <a:gd name="connsiteY4" fmla="*/ 21192 h 429339"/>
                <a:gd name="connsiteX5" fmla="*/ 857439 w 857439"/>
                <a:gd name="connsiteY5" fmla="*/ 0 h 429339"/>
                <a:gd name="connsiteX0" fmla="*/ 50671 w 857439"/>
                <a:gd name="connsiteY0" fmla="*/ 429339 h 429339"/>
                <a:gd name="connsiteX1" fmla="*/ 6617 w 857439"/>
                <a:gd name="connsiteY1" fmla="*/ 276701 h 429339"/>
                <a:gd name="connsiteX2" fmla="*/ 141635 w 857439"/>
                <a:gd name="connsiteY2" fmla="*/ 160735 h 429339"/>
                <a:gd name="connsiteX3" fmla="*/ 428814 w 857439"/>
                <a:gd name="connsiteY3" fmla="*/ 63341 h 429339"/>
                <a:gd name="connsiteX4" fmla="*/ 647412 w 857439"/>
                <a:gd name="connsiteY4" fmla="*/ 21192 h 429339"/>
                <a:gd name="connsiteX5" fmla="*/ 857439 w 857439"/>
                <a:gd name="connsiteY5" fmla="*/ 0 h 429339"/>
                <a:gd name="connsiteX0" fmla="*/ 50671 w 857439"/>
                <a:gd name="connsiteY0" fmla="*/ 429339 h 429339"/>
                <a:gd name="connsiteX1" fmla="*/ 6617 w 857439"/>
                <a:gd name="connsiteY1" fmla="*/ 276701 h 429339"/>
                <a:gd name="connsiteX2" fmla="*/ 141635 w 857439"/>
                <a:gd name="connsiteY2" fmla="*/ 160735 h 429339"/>
                <a:gd name="connsiteX3" fmla="*/ 428814 w 857439"/>
                <a:gd name="connsiteY3" fmla="*/ 63341 h 429339"/>
                <a:gd name="connsiteX4" fmla="*/ 647412 w 857439"/>
                <a:gd name="connsiteY4" fmla="*/ 28335 h 429339"/>
                <a:gd name="connsiteX5" fmla="*/ 857439 w 857439"/>
                <a:gd name="connsiteY5" fmla="*/ 0 h 429339"/>
                <a:gd name="connsiteX0" fmla="*/ 50671 w 849104"/>
                <a:gd name="connsiteY0" fmla="*/ 412670 h 412670"/>
                <a:gd name="connsiteX1" fmla="*/ 6617 w 849104"/>
                <a:gd name="connsiteY1" fmla="*/ 260032 h 412670"/>
                <a:gd name="connsiteX2" fmla="*/ 141635 w 849104"/>
                <a:gd name="connsiteY2" fmla="*/ 144066 h 412670"/>
                <a:gd name="connsiteX3" fmla="*/ 428814 w 849104"/>
                <a:gd name="connsiteY3" fmla="*/ 46672 h 412670"/>
                <a:gd name="connsiteX4" fmla="*/ 647412 w 849104"/>
                <a:gd name="connsiteY4" fmla="*/ 11666 h 412670"/>
                <a:gd name="connsiteX5" fmla="*/ 849104 w 849104"/>
                <a:gd name="connsiteY5" fmla="*/ 0 h 412670"/>
                <a:gd name="connsiteX0" fmla="*/ 50671 w 849104"/>
                <a:gd name="connsiteY0" fmla="*/ 415662 h 415662"/>
                <a:gd name="connsiteX1" fmla="*/ 6617 w 849104"/>
                <a:gd name="connsiteY1" fmla="*/ 263024 h 415662"/>
                <a:gd name="connsiteX2" fmla="*/ 141635 w 849104"/>
                <a:gd name="connsiteY2" fmla="*/ 147058 h 415662"/>
                <a:gd name="connsiteX3" fmla="*/ 428814 w 849104"/>
                <a:gd name="connsiteY3" fmla="*/ 49664 h 415662"/>
                <a:gd name="connsiteX4" fmla="*/ 637887 w 849104"/>
                <a:gd name="connsiteY4" fmla="*/ 2752 h 415662"/>
                <a:gd name="connsiteX5" fmla="*/ 849104 w 849104"/>
                <a:gd name="connsiteY5" fmla="*/ 2992 h 415662"/>
                <a:gd name="connsiteX0" fmla="*/ 50671 w 849104"/>
                <a:gd name="connsiteY0" fmla="*/ 419800 h 419800"/>
                <a:gd name="connsiteX1" fmla="*/ 6617 w 849104"/>
                <a:gd name="connsiteY1" fmla="*/ 267162 h 419800"/>
                <a:gd name="connsiteX2" fmla="*/ 141635 w 849104"/>
                <a:gd name="connsiteY2" fmla="*/ 151196 h 419800"/>
                <a:gd name="connsiteX3" fmla="*/ 428814 w 849104"/>
                <a:gd name="connsiteY3" fmla="*/ 53802 h 419800"/>
                <a:gd name="connsiteX4" fmla="*/ 639078 w 849104"/>
                <a:gd name="connsiteY4" fmla="*/ 2128 h 419800"/>
                <a:gd name="connsiteX5" fmla="*/ 849104 w 849104"/>
                <a:gd name="connsiteY5" fmla="*/ 7130 h 419800"/>
                <a:gd name="connsiteX0" fmla="*/ 50671 w 849104"/>
                <a:gd name="connsiteY0" fmla="*/ 419800 h 419800"/>
                <a:gd name="connsiteX1" fmla="*/ 6617 w 849104"/>
                <a:gd name="connsiteY1" fmla="*/ 267162 h 419800"/>
                <a:gd name="connsiteX2" fmla="*/ 141635 w 849104"/>
                <a:gd name="connsiteY2" fmla="*/ 151196 h 419800"/>
                <a:gd name="connsiteX3" fmla="*/ 428814 w 849104"/>
                <a:gd name="connsiteY3" fmla="*/ 53802 h 419800"/>
                <a:gd name="connsiteX4" fmla="*/ 639078 w 849104"/>
                <a:gd name="connsiteY4" fmla="*/ 2128 h 419800"/>
                <a:gd name="connsiteX5" fmla="*/ 849104 w 849104"/>
                <a:gd name="connsiteY5" fmla="*/ 7130 h 419800"/>
                <a:gd name="connsiteX0" fmla="*/ 50671 w 849104"/>
                <a:gd name="connsiteY0" fmla="*/ 419952 h 419952"/>
                <a:gd name="connsiteX1" fmla="*/ 6617 w 849104"/>
                <a:gd name="connsiteY1" fmla="*/ 267314 h 419952"/>
                <a:gd name="connsiteX2" fmla="*/ 141635 w 849104"/>
                <a:gd name="connsiteY2" fmla="*/ 151348 h 419952"/>
                <a:gd name="connsiteX3" fmla="*/ 372855 w 849104"/>
                <a:gd name="connsiteY3" fmla="*/ 56335 h 419952"/>
                <a:gd name="connsiteX4" fmla="*/ 639078 w 849104"/>
                <a:gd name="connsiteY4" fmla="*/ 2280 h 419952"/>
                <a:gd name="connsiteX5" fmla="*/ 849104 w 849104"/>
                <a:gd name="connsiteY5" fmla="*/ 7282 h 419952"/>
                <a:gd name="connsiteX0" fmla="*/ 50671 w 849104"/>
                <a:gd name="connsiteY0" fmla="*/ 413061 h 413061"/>
                <a:gd name="connsiteX1" fmla="*/ 6617 w 849104"/>
                <a:gd name="connsiteY1" fmla="*/ 260423 h 413061"/>
                <a:gd name="connsiteX2" fmla="*/ 141635 w 849104"/>
                <a:gd name="connsiteY2" fmla="*/ 144457 h 413061"/>
                <a:gd name="connsiteX3" fmla="*/ 372855 w 849104"/>
                <a:gd name="connsiteY3" fmla="*/ 49444 h 413061"/>
                <a:gd name="connsiteX4" fmla="*/ 565259 w 849104"/>
                <a:gd name="connsiteY4" fmla="*/ 3723 h 413061"/>
                <a:gd name="connsiteX5" fmla="*/ 849104 w 849104"/>
                <a:gd name="connsiteY5" fmla="*/ 391 h 413061"/>
                <a:gd name="connsiteX0" fmla="*/ 50671 w 1012219"/>
                <a:gd name="connsiteY0" fmla="*/ 449580 h 449580"/>
                <a:gd name="connsiteX1" fmla="*/ 6617 w 1012219"/>
                <a:gd name="connsiteY1" fmla="*/ 296942 h 449580"/>
                <a:gd name="connsiteX2" fmla="*/ 141635 w 1012219"/>
                <a:gd name="connsiteY2" fmla="*/ 180976 h 449580"/>
                <a:gd name="connsiteX3" fmla="*/ 372855 w 1012219"/>
                <a:gd name="connsiteY3" fmla="*/ 85963 h 449580"/>
                <a:gd name="connsiteX4" fmla="*/ 565259 w 1012219"/>
                <a:gd name="connsiteY4" fmla="*/ 40242 h 449580"/>
                <a:gd name="connsiteX5" fmla="*/ 1012219 w 1012219"/>
                <a:gd name="connsiteY5" fmla="*/ 0 h 449580"/>
                <a:gd name="connsiteX0" fmla="*/ 50671 w 1012219"/>
                <a:gd name="connsiteY0" fmla="*/ 449580 h 449580"/>
                <a:gd name="connsiteX1" fmla="*/ 6617 w 1012219"/>
                <a:gd name="connsiteY1" fmla="*/ 296942 h 449580"/>
                <a:gd name="connsiteX2" fmla="*/ 141635 w 1012219"/>
                <a:gd name="connsiteY2" fmla="*/ 180976 h 449580"/>
                <a:gd name="connsiteX3" fmla="*/ 372855 w 1012219"/>
                <a:gd name="connsiteY3" fmla="*/ 85963 h 449580"/>
                <a:gd name="connsiteX4" fmla="*/ 680749 w 1012219"/>
                <a:gd name="connsiteY4" fmla="*/ 16430 h 449580"/>
                <a:gd name="connsiteX5" fmla="*/ 1012219 w 1012219"/>
                <a:gd name="connsiteY5" fmla="*/ 0 h 449580"/>
                <a:gd name="connsiteX0" fmla="*/ 50671 w 1012219"/>
                <a:gd name="connsiteY0" fmla="*/ 449580 h 449580"/>
                <a:gd name="connsiteX1" fmla="*/ 6617 w 1012219"/>
                <a:gd name="connsiteY1" fmla="*/ 296942 h 449580"/>
                <a:gd name="connsiteX2" fmla="*/ 141635 w 1012219"/>
                <a:gd name="connsiteY2" fmla="*/ 180976 h 449580"/>
                <a:gd name="connsiteX3" fmla="*/ 372855 w 1012219"/>
                <a:gd name="connsiteY3" fmla="*/ 81201 h 449580"/>
                <a:gd name="connsiteX4" fmla="*/ 680749 w 1012219"/>
                <a:gd name="connsiteY4" fmla="*/ 16430 h 449580"/>
                <a:gd name="connsiteX5" fmla="*/ 1012219 w 1012219"/>
                <a:gd name="connsiteY5" fmla="*/ 0 h 449580"/>
                <a:gd name="connsiteX0" fmla="*/ 50411 w 1011959"/>
                <a:gd name="connsiteY0" fmla="*/ 449580 h 449580"/>
                <a:gd name="connsiteX1" fmla="*/ 6357 w 1011959"/>
                <a:gd name="connsiteY1" fmla="*/ 296942 h 449580"/>
                <a:gd name="connsiteX2" fmla="*/ 137803 w 1011959"/>
                <a:gd name="connsiteY2" fmla="*/ 169070 h 449580"/>
                <a:gd name="connsiteX3" fmla="*/ 372595 w 1011959"/>
                <a:gd name="connsiteY3" fmla="*/ 81201 h 449580"/>
                <a:gd name="connsiteX4" fmla="*/ 680489 w 1011959"/>
                <a:gd name="connsiteY4" fmla="*/ 16430 h 449580"/>
                <a:gd name="connsiteX5" fmla="*/ 1011959 w 1011959"/>
                <a:gd name="connsiteY5" fmla="*/ 0 h 449580"/>
                <a:gd name="connsiteX0" fmla="*/ 50411 w 1011959"/>
                <a:gd name="connsiteY0" fmla="*/ 449580 h 449580"/>
                <a:gd name="connsiteX1" fmla="*/ 6357 w 1011959"/>
                <a:gd name="connsiteY1" fmla="*/ 296942 h 449580"/>
                <a:gd name="connsiteX2" fmla="*/ 137803 w 1011959"/>
                <a:gd name="connsiteY2" fmla="*/ 169070 h 449580"/>
                <a:gd name="connsiteX3" fmla="*/ 372595 w 1011959"/>
                <a:gd name="connsiteY3" fmla="*/ 81201 h 449580"/>
                <a:gd name="connsiteX4" fmla="*/ 681680 w 1011959"/>
                <a:gd name="connsiteY4" fmla="*/ 20001 h 449580"/>
                <a:gd name="connsiteX5" fmla="*/ 1011959 w 1011959"/>
                <a:gd name="connsiteY5" fmla="*/ 0 h 449580"/>
                <a:gd name="connsiteX0" fmla="*/ 50411 w 1011959"/>
                <a:gd name="connsiteY0" fmla="*/ 449580 h 449580"/>
                <a:gd name="connsiteX1" fmla="*/ 6357 w 1011959"/>
                <a:gd name="connsiteY1" fmla="*/ 296942 h 449580"/>
                <a:gd name="connsiteX2" fmla="*/ 137803 w 1011959"/>
                <a:gd name="connsiteY2" fmla="*/ 169070 h 449580"/>
                <a:gd name="connsiteX3" fmla="*/ 372595 w 1011959"/>
                <a:gd name="connsiteY3" fmla="*/ 81201 h 449580"/>
                <a:gd name="connsiteX4" fmla="*/ 681680 w 1011959"/>
                <a:gd name="connsiteY4" fmla="*/ 20001 h 449580"/>
                <a:gd name="connsiteX5" fmla="*/ 1011959 w 1011959"/>
                <a:gd name="connsiteY5" fmla="*/ 0 h 449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11959" h="449580">
                  <a:moveTo>
                    <a:pt x="50411" y="449580"/>
                  </a:moveTo>
                  <a:cubicBezTo>
                    <a:pt x="563" y="423227"/>
                    <a:pt x="-8208" y="343694"/>
                    <a:pt x="6357" y="296942"/>
                  </a:cubicBezTo>
                  <a:cubicBezTo>
                    <a:pt x="20922" y="250190"/>
                    <a:pt x="76763" y="205027"/>
                    <a:pt x="137803" y="169070"/>
                  </a:cubicBezTo>
                  <a:cubicBezTo>
                    <a:pt x="198843" y="133113"/>
                    <a:pt x="281949" y="106046"/>
                    <a:pt x="372595" y="81201"/>
                  </a:cubicBezTo>
                  <a:cubicBezTo>
                    <a:pt x="463241" y="56356"/>
                    <a:pt x="602503" y="31153"/>
                    <a:pt x="681680" y="20001"/>
                  </a:cubicBezTo>
                  <a:cubicBezTo>
                    <a:pt x="760857" y="8849"/>
                    <a:pt x="970009" y="3532"/>
                    <a:pt x="1011959" y="0"/>
                  </a:cubicBezTo>
                </a:path>
              </a:pathLst>
            </a:cu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46304" tIns="73152" rIns="146304" bIns="73152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4608"/>
            </a:p>
          </p:txBody>
        </p:sp>
        <p:sp>
          <p:nvSpPr>
            <p:cNvPr id="227" name="Freeform: Shape 163">
              <a:extLst>
                <a:ext uri="{FF2B5EF4-FFF2-40B4-BE49-F238E27FC236}">
                  <a16:creationId xmlns:a16="http://schemas.microsoft.com/office/drawing/2014/main" id="{A4DB96D1-DF3A-F54F-B533-77714E6045EC}"/>
                </a:ext>
              </a:extLst>
            </p:cNvPr>
            <p:cNvSpPr/>
            <p:nvPr/>
          </p:nvSpPr>
          <p:spPr>
            <a:xfrm>
              <a:off x="6062792" y="3950865"/>
              <a:ext cx="1174183" cy="336427"/>
            </a:xfrm>
            <a:custGeom>
              <a:avLst/>
              <a:gdLst>
                <a:gd name="connsiteX0" fmla="*/ 95526 w 1097556"/>
                <a:gd name="connsiteY0" fmla="*/ 563902 h 563902"/>
                <a:gd name="connsiteX1" fmla="*/ 276 w 1097556"/>
                <a:gd name="connsiteY1" fmla="*/ 464842 h 563902"/>
                <a:gd name="connsiteX2" fmla="*/ 122196 w 1097556"/>
                <a:gd name="connsiteY2" fmla="*/ 285772 h 563902"/>
                <a:gd name="connsiteX3" fmla="*/ 449856 w 1097556"/>
                <a:gd name="connsiteY3" fmla="*/ 99082 h 563902"/>
                <a:gd name="connsiteX4" fmla="*/ 937536 w 1097556"/>
                <a:gd name="connsiteY4" fmla="*/ 15262 h 563902"/>
                <a:gd name="connsiteX5" fmla="*/ 1097556 w 1097556"/>
                <a:gd name="connsiteY5" fmla="*/ 22 h 563902"/>
                <a:gd name="connsiteX6" fmla="*/ 1097556 w 1097556"/>
                <a:gd name="connsiteY6" fmla="*/ 22 h 563902"/>
                <a:gd name="connsiteX0" fmla="*/ 77803 w 1079833"/>
                <a:gd name="connsiteY0" fmla="*/ 563902 h 563902"/>
                <a:gd name="connsiteX1" fmla="*/ 412 w 1079833"/>
                <a:gd name="connsiteY1" fmla="*/ 423171 h 563902"/>
                <a:gd name="connsiteX2" fmla="*/ 104473 w 1079833"/>
                <a:gd name="connsiteY2" fmla="*/ 285772 h 563902"/>
                <a:gd name="connsiteX3" fmla="*/ 432133 w 1079833"/>
                <a:gd name="connsiteY3" fmla="*/ 99082 h 563902"/>
                <a:gd name="connsiteX4" fmla="*/ 919813 w 1079833"/>
                <a:gd name="connsiteY4" fmla="*/ 15262 h 563902"/>
                <a:gd name="connsiteX5" fmla="*/ 1079833 w 1079833"/>
                <a:gd name="connsiteY5" fmla="*/ 22 h 563902"/>
                <a:gd name="connsiteX6" fmla="*/ 1079833 w 1079833"/>
                <a:gd name="connsiteY6" fmla="*/ 22 h 563902"/>
                <a:gd name="connsiteX0" fmla="*/ 84730 w 1079616"/>
                <a:gd name="connsiteY0" fmla="*/ 554377 h 554377"/>
                <a:gd name="connsiteX1" fmla="*/ 195 w 1079616"/>
                <a:gd name="connsiteY1" fmla="*/ 423171 h 554377"/>
                <a:gd name="connsiteX2" fmla="*/ 104256 w 1079616"/>
                <a:gd name="connsiteY2" fmla="*/ 285772 h 554377"/>
                <a:gd name="connsiteX3" fmla="*/ 431916 w 1079616"/>
                <a:gd name="connsiteY3" fmla="*/ 99082 h 554377"/>
                <a:gd name="connsiteX4" fmla="*/ 919596 w 1079616"/>
                <a:gd name="connsiteY4" fmla="*/ 15262 h 554377"/>
                <a:gd name="connsiteX5" fmla="*/ 1079616 w 1079616"/>
                <a:gd name="connsiteY5" fmla="*/ 22 h 554377"/>
                <a:gd name="connsiteX6" fmla="*/ 1079616 w 1079616"/>
                <a:gd name="connsiteY6" fmla="*/ 22 h 554377"/>
                <a:gd name="connsiteX0" fmla="*/ 86590 w 1081476"/>
                <a:gd name="connsiteY0" fmla="*/ 554377 h 554377"/>
                <a:gd name="connsiteX1" fmla="*/ 2055 w 1081476"/>
                <a:gd name="connsiteY1" fmla="*/ 423171 h 554377"/>
                <a:gd name="connsiteX2" fmla="*/ 162075 w 1081476"/>
                <a:gd name="connsiteY2" fmla="*/ 241719 h 554377"/>
                <a:gd name="connsiteX3" fmla="*/ 433776 w 1081476"/>
                <a:gd name="connsiteY3" fmla="*/ 99082 h 554377"/>
                <a:gd name="connsiteX4" fmla="*/ 921456 w 1081476"/>
                <a:gd name="connsiteY4" fmla="*/ 15262 h 554377"/>
                <a:gd name="connsiteX5" fmla="*/ 1081476 w 1081476"/>
                <a:gd name="connsiteY5" fmla="*/ 22 h 554377"/>
                <a:gd name="connsiteX6" fmla="*/ 1081476 w 1081476"/>
                <a:gd name="connsiteY6" fmla="*/ 22 h 554377"/>
                <a:gd name="connsiteX0" fmla="*/ 86590 w 1081476"/>
                <a:gd name="connsiteY0" fmla="*/ 555352 h 555352"/>
                <a:gd name="connsiteX1" fmla="*/ 2055 w 1081476"/>
                <a:gd name="connsiteY1" fmla="*/ 424146 h 555352"/>
                <a:gd name="connsiteX2" fmla="*/ 162075 w 1081476"/>
                <a:gd name="connsiteY2" fmla="*/ 242694 h 555352"/>
                <a:gd name="connsiteX3" fmla="*/ 431395 w 1081476"/>
                <a:gd name="connsiteY3" fmla="*/ 133394 h 555352"/>
                <a:gd name="connsiteX4" fmla="*/ 921456 w 1081476"/>
                <a:gd name="connsiteY4" fmla="*/ 16237 h 555352"/>
                <a:gd name="connsiteX5" fmla="*/ 1081476 w 1081476"/>
                <a:gd name="connsiteY5" fmla="*/ 997 h 555352"/>
                <a:gd name="connsiteX6" fmla="*/ 1081476 w 1081476"/>
                <a:gd name="connsiteY6" fmla="*/ 997 h 555352"/>
                <a:gd name="connsiteX0" fmla="*/ 86590 w 1081476"/>
                <a:gd name="connsiteY0" fmla="*/ 554355 h 554355"/>
                <a:gd name="connsiteX1" fmla="*/ 2055 w 1081476"/>
                <a:gd name="connsiteY1" fmla="*/ 423149 h 554355"/>
                <a:gd name="connsiteX2" fmla="*/ 162075 w 1081476"/>
                <a:gd name="connsiteY2" fmla="*/ 241697 h 554355"/>
                <a:gd name="connsiteX3" fmla="*/ 431395 w 1081476"/>
                <a:gd name="connsiteY3" fmla="*/ 132397 h 554355"/>
                <a:gd name="connsiteX4" fmla="*/ 700000 w 1081476"/>
                <a:gd name="connsiteY4" fmla="*/ 75962 h 554355"/>
                <a:gd name="connsiteX5" fmla="*/ 1081476 w 1081476"/>
                <a:gd name="connsiteY5" fmla="*/ 0 h 554355"/>
                <a:gd name="connsiteX6" fmla="*/ 1081476 w 1081476"/>
                <a:gd name="connsiteY6" fmla="*/ 0 h 554355"/>
                <a:gd name="connsiteX0" fmla="*/ 86590 w 1089778"/>
                <a:gd name="connsiteY0" fmla="*/ 554574 h 554574"/>
                <a:gd name="connsiteX1" fmla="*/ 2055 w 1089778"/>
                <a:gd name="connsiteY1" fmla="*/ 423368 h 554574"/>
                <a:gd name="connsiteX2" fmla="*/ 162075 w 1089778"/>
                <a:gd name="connsiteY2" fmla="*/ 241916 h 554574"/>
                <a:gd name="connsiteX3" fmla="*/ 431395 w 1089778"/>
                <a:gd name="connsiteY3" fmla="*/ 132616 h 554574"/>
                <a:gd name="connsiteX4" fmla="*/ 700000 w 1089778"/>
                <a:gd name="connsiteY4" fmla="*/ 76181 h 554574"/>
                <a:gd name="connsiteX5" fmla="*/ 1081476 w 1089778"/>
                <a:gd name="connsiteY5" fmla="*/ 219 h 554574"/>
                <a:gd name="connsiteX6" fmla="*/ 951698 w 1089778"/>
                <a:gd name="connsiteY6" fmla="*/ 54987 h 554574"/>
                <a:gd name="connsiteX0" fmla="*/ 86590 w 1081476"/>
                <a:gd name="connsiteY0" fmla="*/ 554355 h 554355"/>
                <a:gd name="connsiteX1" fmla="*/ 2055 w 1081476"/>
                <a:gd name="connsiteY1" fmla="*/ 423149 h 554355"/>
                <a:gd name="connsiteX2" fmla="*/ 162075 w 1081476"/>
                <a:gd name="connsiteY2" fmla="*/ 241697 h 554355"/>
                <a:gd name="connsiteX3" fmla="*/ 431395 w 1081476"/>
                <a:gd name="connsiteY3" fmla="*/ 132397 h 554355"/>
                <a:gd name="connsiteX4" fmla="*/ 700000 w 1081476"/>
                <a:gd name="connsiteY4" fmla="*/ 75962 h 554355"/>
                <a:gd name="connsiteX5" fmla="*/ 1081476 w 1081476"/>
                <a:gd name="connsiteY5" fmla="*/ 0 h 554355"/>
                <a:gd name="connsiteX0" fmla="*/ 86590 w 985036"/>
                <a:gd name="connsiteY0" fmla="*/ 506730 h 506730"/>
                <a:gd name="connsiteX1" fmla="*/ 2055 w 985036"/>
                <a:gd name="connsiteY1" fmla="*/ 375524 h 506730"/>
                <a:gd name="connsiteX2" fmla="*/ 162075 w 985036"/>
                <a:gd name="connsiteY2" fmla="*/ 194072 h 506730"/>
                <a:gd name="connsiteX3" fmla="*/ 431395 w 985036"/>
                <a:gd name="connsiteY3" fmla="*/ 84772 h 506730"/>
                <a:gd name="connsiteX4" fmla="*/ 700000 w 985036"/>
                <a:gd name="connsiteY4" fmla="*/ 28337 h 506730"/>
                <a:gd name="connsiteX5" fmla="*/ 985036 w 985036"/>
                <a:gd name="connsiteY5" fmla="*/ 0 h 506730"/>
                <a:gd name="connsiteX0" fmla="*/ 87131 w 985577"/>
                <a:gd name="connsiteY0" fmla="*/ 506730 h 506730"/>
                <a:gd name="connsiteX1" fmla="*/ 2596 w 985577"/>
                <a:gd name="connsiteY1" fmla="*/ 375524 h 506730"/>
                <a:gd name="connsiteX2" fmla="*/ 174523 w 985577"/>
                <a:gd name="connsiteY2" fmla="*/ 240507 h 506730"/>
                <a:gd name="connsiteX3" fmla="*/ 431936 w 985577"/>
                <a:gd name="connsiteY3" fmla="*/ 84772 h 506730"/>
                <a:gd name="connsiteX4" fmla="*/ 700541 w 985577"/>
                <a:gd name="connsiteY4" fmla="*/ 28337 h 506730"/>
                <a:gd name="connsiteX5" fmla="*/ 985577 w 985577"/>
                <a:gd name="connsiteY5" fmla="*/ 0 h 506730"/>
                <a:gd name="connsiteX0" fmla="*/ 87131 w 985577"/>
                <a:gd name="connsiteY0" fmla="*/ 506730 h 506730"/>
                <a:gd name="connsiteX1" fmla="*/ 2596 w 985577"/>
                <a:gd name="connsiteY1" fmla="*/ 375524 h 506730"/>
                <a:gd name="connsiteX2" fmla="*/ 174523 w 985577"/>
                <a:gd name="connsiteY2" fmla="*/ 240507 h 506730"/>
                <a:gd name="connsiteX3" fmla="*/ 431936 w 985577"/>
                <a:gd name="connsiteY3" fmla="*/ 84772 h 506730"/>
                <a:gd name="connsiteX4" fmla="*/ 700541 w 985577"/>
                <a:gd name="connsiteY4" fmla="*/ 28337 h 506730"/>
                <a:gd name="connsiteX5" fmla="*/ 985577 w 985577"/>
                <a:gd name="connsiteY5" fmla="*/ 0 h 506730"/>
                <a:gd name="connsiteX0" fmla="*/ 87131 w 985577"/>
                <a:gd name="connsiteY0" fmla="*/ 506730 h 506730"/>
                <a:gd name="connsiteX1" fmla="*/ 2596 w 985577"/>
                <a:gd name="connsiteY1" fmla="*/ 375524 h 506730"/>
                <a:gd name="connsiteX2" fmla="*/ 174523 w 985577"/>
                <a:gd name="connsiteY2" fmla="*/ 240507 h 506730"/>
                <a:gd name="connsiteX3" fmla="*/ 425983 w 985577"/>
                <a:gd name="connsiteY3" fmla="*/ 151447 h 506730"/>
                <a:gd name="connsiteX4" fmla="*/ 700541 w 985577"/>
                <a:gd name="connsiteY4" fmla="*/ 28337 h 506730"/>
                <a:gd name="connsiteX5" fmla="*/ 985577 w 985577"/>
                <a:gd name="connsiteY5" fmla="*/ 0 h 506730"/>
                <a:gd name="connsiteX0" fmla="*/ 87131 w 985577"/>
                <a:gd name="connsiteY0" fmla="*/ 506730 h 506730"/>
                <a:gd name="connsiteX1" fmla="*/ 2596 w 985577"/>
                <a:gd name="connsiteY1" fmla="*/ 375524 h 506730"/>
                <a:gd name="connsiteX2" fmla="*/ 174523 w 985577"/>
                <a:gd name="connsiteY2" fmla="*/ 240507 h 506730"/>
                <a:gd name="connsiteX3" fmla="*/ 425983 w 985577"/>
                <a:gd name="connsiteY3" fmla="*/ 151447 h 506730"/>
                <a:gd name="connsiteX4" fmla="*/ 700541 w 985577"/>
                <a:gd name="connsiteY4" fmla="*/ 28337 h 506730"/>
                <a:gd name="connsiteX5" fmla="*/ 985577 w 985577"/>
                <a:gd name="connsiteY5" fmla="*/ 0 h 506730"/>
                <a:gd name="connsiteX0" fmla="*/ 87131 w 985577"/>
                <a:gd name="connsiteY0" fmla="*/ 506730 h 506730"/>
                <a:gd name="connsiteX1" fmla="*/ 2596 w 985577"/>
                <a:gd name="connsiteY1" fmla="*/ 375524 h 506730"/>
                <a:gd name="connsiteX2" fmla="*/ 174523 w 985577"/>
                <a:gd name="connsiteY2" fmla="*/ 240507 h 506730"/>
                <a:gd name="connsiteX3" fmla="*/ 425983 w 985577"/>
                <a:gd name="connsiteY3" fmla="*/ 151447 h 506730"/>
                <a:gd name="connsiteX4" fmla="*/ 683872 w 985577"/>
                <a:gd name="connsiteY4" fmla="*/ 98583 h 506730"/>
                <a:gd name="connsiteX5" fmla="*/ 985577 w 985577"/>
                <a:gd name="connsiteY5" fmla="*/ 0 h 506730"/>
                <a:gd name="connsiteX0" fmla="*/ 87131 w 985577"/>
                <a:gd name="connsiteY0" fmla="*/ 506730 h 506730"/>
                <a:gd name="connsiteX1" fmla="*/ 2596 w 985577"/>
                <a:gd name="connsiteY1" fmla="*/ 375524 h 506730"/>
                <a:gd name="connsiteX2" fmla="*/ 174523 w 985577"/>
                <a:gd name="connsiteY2" fmla="*/ 240507 h 506730"/>
                <a:gd name="connsiteX3" fmla="*/ 425983 w 985577"/>
                <a:gd name="connsiteY3" fmla="*/ 151447 h 506730"/>
                <a:gd name="connsiteX4" fmla="*/ 683872 w 985577"/>
                <a:gd name="connsiteY4" fmla="*/ 98583 h 506730"/>
                <a:gd name="connsiteX5" fmla="*/ 985577 w 985577"/>
                <a:gd name="connsiteY5" fmla="*/ 0 h 506730"/>
                <a:gd name="connsiteX0" fmla="*/ 87131 w 893899"/>
                <a:gd name="connsiteY0" fmla="*/ 429339 h 429339"/>
                <a:gd name="connsiteX1" fmla="*/ 2596 w 893899"/>
                <a:gd name="connsiteY1" fmla="*/ 298133 h 429339"/>
                <a:gd name="connsiteX2" fmla="*/ 174523 w 893899"/>
                <a:gd name="connsiteY2" fmla="*/ 163116 h 429339"/>
                <a:gd name="connsiteX3" fmla="*/ 425983 w 893899"/>
                <a:gd name="connsiteY3" fmla="*/ 74056 h 429339"/>
                <a:gd name="connsiteX4" fmla="*/ 683872 w 893899"/>
                <a:gd name="connsiteY4" fmla="*/ 21192 h 429339"/>
                <a:gd name="connsiteX5" fmla="*/ 893899 w 893899"/>
                <a:gd name="connsiteY5" fmla="*/ 0 h 429339"/>
                <a:gd name="connsiteX0" fmla="*/ 63723 w 870491"/>
                <a:gd name="connsiteY0" fmla="*/ 429339 h 429339"/>
                <a:gd name="connsiteX1" fmla="*/ 4191 w 870491"/>
                <a:gd name="connsiteY1" fmla="*/ 261223 h 429339"/>
                <a:gd name="connsiteX2" fmla="*/ 151115 w 870491"/>
                <a:gd name="connsiteY2" fmla="*/ 163116 h 429339"/>
                <a:gd name="connsiteX3" fmla="*/ 402575 w 870491"/>
                <a:gd name="connsiteY3" fmla="*/ 74056 h 429339"/>
                <a:gd name="connsiteX4" fmla="*/ 660464 w 870491"/>
                <a:gd name="connsiteY4" fmla="*/ 21192 h 429339"/>
                <a:gd name="connsiteX5" fmla="*/ 870491 w 870491"/>
                <a:gd name="connsiteY5" fmla="*/ 0 h 429339"/>
                <a:gd name="connsiteX0" fmla="*/ 69108 w 875876"/>
                <a:gd name="connsiteY0" fmla="*/ 429339 h 429339"/>
                <a:gd name="connsiteX1" fmla="*/ 9576 w 875876"/>
                <a:gd name="connsiteY1" fmla="*/ 261223 h 429339"/>
                <a:gd name="connsiteX2" fmla="*/ 237462 w 875876"/>
                <a:gd name="connsiteY2" fmla="*/ 123826 h 429339"/>
                <a:gd name="connsiteX3" fmla="*/ 407960 w 875876"/>
                <a:gd name="connsiteY3" fmla="*/ 74056 h 429339"/>
                <a:gd name="connsiteX4" fmla="*/ 665849 w 875876"/>
                <a:gd name="connsiteY4" fmla="*/ 21192 h 429339"/>
                <a:gd name="connsiteX5" fmla="*/ 875876 w 875876"/>
                <a:gd name="connsiteY5" fmla="*/ 0 h 429339"/>
                <a:gd name="connsiteX0" fmla="*/ 56334 w 863102"/>
                <a:gd name="connsiteY0" fmla="*/ 429339 h 429339"/>
                <a:gd name="connsiteX1" fmla="*/ 12280 w 863102"/>
                <a:gd name="connsiteY1" fmla="*/ 276701 h 429339"/>
                <a:gd name="connsiteX2" fmla="*/ 224688 w 863102"/>
                <a:gd name="connsiteY2" fmla="*/ 123826 h 429339"/>
                <a:gd name="connsiteX3" fmla="*/ 395186 w 863102"/>
                <a:gd name="connsiteY3" fmla="*/ 74056 h 429339"/>
                <a:gd name="connsiteX4" fmla="*/ 653075 w 863102"/>
                <a:gd name="connsiteY4" fmla="*/ 21192 h 429339"/>
                <a:gd name="connsiteX5" fmla="*/ 863102 w 863102"/>
                <a:gd name="connsiteY5" fmla="*/ 0 h 429339"/>
                <a:gd name="connsiteX0" fmla="*/ 56334 w 863102"/>
                <a:gd name="connsiteY0" fmla="*/ 429339 h 429339"/>
                <a:gd name="connsiteX1" fmla="*/ 12280 w 863102"/>
                <a:gd name="connsiteY1" fmla="*/ 276701 h 429339"/>
                <a:gd name="connsiteX2" fmla="*/ 224688 w 863102"/>
                <a:gd name="connsiteY2" fmla="*/ 123826 h 429339"/>
                <a:gd name="connsiteX3" fmla="*/ 434477 w 863102"/>
                <a:gd name="connsiteY3" fmla="*/ 63341 h 429339"/>
                <a:gd name="connsiteX4" fmla="*/ 653075 w 863102"/>
                <a:gd name="connsiteY4" fmla="*/ 21192 h 429339"/>
                <a:gd name="connsiteX5" fmla="*/ 863102 w 863102"/>
                <a:gd name="connsiteY5" fmla="*/ 0 h 429339"/>
                <a:gd name="connsiteX0" fmla="*/ 51105 w 857873"/>
                <a:gd name="connsiteY0" fmla="*/ 429339 h 429339"/>
                <a:gd name="connsiteX1" fmla="*/ 7051 w 857873"/>
                <a:gd name="connsiteY1" fmla="*/ 276701 h 429339"/>
                <a:gd name="connsiteX2" fmla="*/ 148022 w 857873"/>
                <a:gd name="connsiteY2" fmla="*/ 160735 h 429339"/>
                <a:gd name="connsiteX3" fmla="*/ 429248 w 857873"/>
                <a:gd name="connsiteY3" fmla="*/ 63341 h 429339"/>
                <a:gd name="connsiteX4" fmla="*/ 647846 w 857873"/>
                <a:gd name="connsiteY4" fmla="*/ 21192 h 429339"/>
                <a:gd name="connsiteX5" fmla="*/ 857873 w 857873"/>
                <a:gd name="connsiteY5" fmla="*/ 0 h 429339"/>
                <a:gd name="connsiteX0" fmla="*/ 51105 w 857873"/>
                <a:gd name="connsiteY0" fmla="*/ 429339 h 429339"/>
                <a:gd name="connsiteX1" fmla="*/ 7051 w 857873"/>
                <a:gd name="connsiteY1" fmla="*/ 276701 h 429339"/>
                <a:gd name="connsiteX2" fmla="*/ 148022 w 857873"/>
                <a:gd name="connsiteY2" fmla="*/ 160735 h 429339"/>
                <a:gd name="connsiteX3" fmla="*/ 429248 w 857873"/>
                <a:gd name="connsiteY3" fmla="*/ 63341 h 429339"/>
                <a:gd name="connsiteX4" fmla="*/ 647846 w 857873"/>
                <a:gd name="connsiteY4" fmla="*/ 21192 h 429339"/>
                <a:gd name="connsiteX5" fmla="*/ 857873 w 857873"/>
                <a:gd name="connsiteY5" fmla="*/ 0 h 429339"/>
                <a:gd name="connsiteX0" fmla="*/ 51105 w 857873"/>
                <a:gd name="connsiteY0" fmla="*/ 429339 h 429339"/>
                <a:gd name="connsiteX1" fmla="*/ 7051 w 857873"/>
                <a:gd name="connsiteY1" fmla="*/ 276701 h 429339"/>
                <a:gd name="connsiteX2" fmla="*/ 148022 w 857873"/>
                <a:gd name="connsiteY2" fmla="*/ 160735 h 429339"/>
                <a:gd name="connsiteX3" fmla="*/ 429248 w 857873"/>
                <a:gd name="connsiteY3" fmla="*/ 63341 h 429339"/>
                <a:gd name="connsiteX4" fmla="*/ 647846 w 857873"/>
                <a:gd name="connsiteY4" fmla="*/ 21192 h 429339"/>
                <a:gd name="connsiteX5" fmla="*/ 857873 w 857873"/>
                <a:gd name="connsiteY5" fmla="*/ 0 h 429339"/>
                <a:gd name="connsiteX0" fmla="*/ 51105 w 857873"/>
                <a:gd name="connsiteY0" fmla="*/ 429339 h 429339"/>
                <a:gd name="connsiteX1" fmla="*/ 7051 w 857873"/>
                <a:gd name="connsiteY1" fmla="*/ 276701 h 429339"/>
                <a:gd name="connsiteX2" fmla="*/ 148022 w 857873"/>
                <a:gd name="connsiteY2" fmla="*/ 160735 h 429339"/>
                <a:gd name="connsiteX3" fmla="*/ 429248 w 857873"/>
                <a:gd name="connsiteY3" fmla="*/ 63341 h 429339"/>
                <a:gd name="connsiteX4" fmla="*/ 647846 w 857873"/>
                <a:gd name="connsiteY4" fmla="*/ 21192 h 429339"/>
                <a:gd name="connsiteX5" fmla="*/ 857873 w 857873"/>
                <a:gd name="connsiteY5" fmla="*/ 0 h 429339"/>
                <a:gd name="connsiteX0" fmla="*/ 51105 w 857873"/>
                <a:gd name="connsiteY0" fmla="*/ 429339 h 429339"/>
                <a:gd name="connsiteX1" fmla="*/ 7051 w 857873"/>
                <a:gd name="connsiteY1" fmla="*/ 276701 h 429339"/>
                <a:gd name="connsiteX2" fmla="*/ 148022 w 857873"/>
                <a:gd name="connsiteY2" fmla="*/ 160735 h 429339"/>
                <a:gd name="connsiteX3" fmla="*/ 429248 w 857873"/>
                <a:gd name="connsiteY3" fmla="*/ 63341 h 429339"/>
                <a:gd name="connsiteX4" fmla="*/ 647846 w 857873"/>
                <a:gd name="connsiteY4" fmla="*/ 21192 h 429339"/>
                <a:gd name="connsiteX5" fmla="*/ 857873 w 857873"/>
                <a:gd name="connsiteY5" fmla="*/ 0 h 429339"/>
                <a:gd name="connsiteX0" fmla="*/ 51105 w 857873"/>
                <a:gd name="connsiteY0" fmla="*/ 429339 h 429339"/>
                <a:gd name="connsiteX1" fmla="*/ 7051 w 857873"/>
                <a:gd name="connsiteY1" fmla="*/ 276701 h 429339"/>
                <a:gd name="connsiteX2" fmla="*/ 148022 w 857873"/>
                <a:gd name="connsiteY2" fmla="*/ 160735 h 429339"/>
                <a:gd name="connsiteX3" fmla="*/ 429248 w 857873"/>
                <a:gd name="connsiteY3" fmla="*/ 63341 h 429339"/>
                <a:gd name="connsiteX4" fmla="*/ 647846 w 857873"/>
                <a:gd name="connsiteY4" fmla="*/ 21192 h 429339"/>
                <a:gd name="connsiteX5" fmla="*/ 857873 w 857873"/>
                <a:gd name="connsiteY5" fmla="*/ 0 h 429339"/>
                <a:gd name="connsiteX0" fmla="*/ 50671 w 857439"/>
                <a:gd name="connsiteY0" fmla="*/ 429339 h 429339"/>
                <a:gd name="connsiteX1" fmla="*/ 6617 w 857439"/>
                <a:gd name="connsiteY1" fmla="*/ 276701 h 429339"/>
                <a:gd name="connsiteX2" fmla="*/ 141635 w 857439"/>
                <a:gd name="connsiteY2" fmla="*/ 160735 h 429339"/>
                <a:gd name="connsiteX3" fmla="*/ 428814 w 857439"/>
                <a:gd name="connsiteY3" fmla="*/ 63341 h 429339"/>
                <a:gd name="connsiteX4" fmla="*/ 647412 w 857439"/>
                <a:gd name="connsiteY4" fmla="*/ 21192 h 429339"/>
                <a:gd name="connsiteX5" fmla="*/ 857439 w 857439"/>
                <a:gd name="connsiteY5" fmla="*/ 0 h 429339"/>
                <a:gd name="connsiteX0" fmla="*/ 50671 w 857439"/>
                <a:gd name="connsiteY0" fmla="*/ 429339 h 429339"/>
                <a:gd name="connsiteX1" fmla="*/ 6617 w 857439"/>
                <a:gd name="connsiteY1" fmla="*/ 276701 h 429339"/>
                <a:gd name="connsiteX2" fmla="*/ 141635 w 857439"/>
                <a:gd name="connsiteY2" fmla="*/ 160735 h 429339"/>
                <a:gd name="connsiteX3" fmla="*/ 428814 w 857439"/>
                <a:gd name="connsiteY3" fmla="*/ 63341 h 429339"/>
                <a:gd name="connsiteX4" fmla="*/ 647412 w 857439"/>
                <a:gd name="connsiteY4" fmla="*/ 21192 h 429339"/>
                <a:gd name="connsiteX5" fmla="*/ 857439 w 857439"/>
                <a:gd name="connsiteY5" fmla="*/ 0 h 429339"/>
                <a:gd name="connsiteX0" fmla="*/ 50671 w 857439"/>
                <a:gd name="connsiteY0" fmla="*/ 429339 h 429339"/>
                <a:gd name="connsiteX1" fmla="*/ 6617 w 857439"/>
                <a:gd name="connsiteY1" fmla="*/ 276701 h 429339"/>
                <a:gd name="connsiteX2" fmla="*/ 141635 w 857439"/>
                <a:gd name="connsiteY2" fmla="*/ 160735 h 429339"/>
                <a:gd name="connsiteX3" fmla="*/ 428814 w 857439"/>
                <a:gd name="connsiteY3" fmla="*/ 63341 h 429339"/>
                <a:gd name="connsiteX4" fmla="*/ 647412 w 857439"/>
                <a:gd name="connsiteY4" fmla="*/ 21192 h 429339"/>
                <a:gd name="connsiteX5" fmla="*/ 857439 w 857439"/>
                <a:gd name="connsiteY5" fmla="*/ 0 h 429339"/>
                <a:gd name="connsiteX0" fmla="*/ 50671 w 857439"/>
                <a:gd name="connsiteY0" fmla="*/ 429339 h 429339"/>
                <a:gd name="connsiteX1" fmla="*/ 6617 w 857439"/>
                <a:gd name="connsiteY1" fmla="*/ 276701 h 429339"/>
                <a:gd name="connsiteX2" fmla="*/ 141635 w 857439"/>
                <a:gd name="connsiteY2" fmla="*/ 160735 h 429339"/>
                <a:gd name="connsiteX3" fmla="*/ 428814 w 857439"/>
                <a:gd name="connsiteY3" fmla="*/ 63341 h 429339"/>
                <a:gd name="connsiteX4" fmla="*/ 647412 w 857439"/>
                <a:gd name="connsiteY4" fmla="*/ 21192 h 429339"/>
                <a:gd name="connsiteX5" fmla="*/ 857439 w 857439"/>
                <a:gd name="connsiteY5" fmla="*/ 0 h 429339"/>
                <a:gd name="connsiteX0" fmla="*/ 50671 w 857439"/>
                <a:gd name="connsiteY0" fmla="*/ 429339 h 429339"/>
                <a:gd name="connsiteX1" fmla="*/ 6617 w 857439"/>
                <a:gd name="connsiteY1" fmla="*/ 276701 h 429339"/>
                <a:gd name="connsiteX2" fmla="*/ 141635 w 857439"/>
                <a:gd name="connsiteY2" fmla="*/ 160735 h 429339"/>
                <a:gd name="connsiteX3" fmla="*/ 428814 w 857439"/>
                <a:gd name="connsiteY3" fmla="*/ 63341 h 429339"/>
                <a:gd name="connsiteX4" fmla="*/ 647412 w 857439"/>
                <a:gd name="connsiteY4" fmla="*/ 21192 h 429339"/>
                <a:gd name="connsiteX5" fmla="*/ 857439 w 857439"/>
                <a:gd name="connsiteY5" fmla="*/ 0 h 429339"/>
                <a:gd name="connsiteX0" fmla="*/ 50671 w 857439"/>
                <a:gd name="connsiteY0" fmla="*/ 429339 h 429339"/>
                <a:gd name="connsiteX1" fmla="*/ 6617 w 857439"/>
                <a:gd name="connsiteY1" fmla="*/ 276701 h 429339"/>
                <a:gd name="connsiteX2" fmla="*/ 141635 w 857439"/>
                <a:gd name="connsiteY2" fmla="*/ 160735 h 429339"/>
                <a:gd name="connsiteX3" fmla="*/ 428814 w 857439"/>
                <a:gd name="connsiteY3" fmla="*/ 63341 h 429339"/>
                <a:gd name="connsiteX4" fmla="*/ 647412 w 857439"/>
                <a:gd name="connsiteY4" fmla="*/ 21192 h 429339"/>
                <a:gd name="connsiteX5" fmla="*/ 857439 w 857439"/>
                <a:gd name="connsiteY5" fmla="*/ 0 h 429339"/>
                <a:gd name="connsiteX0" fmla="*/ 50671 w 857439"/>
                <a:gd name="connsiteY0" fmla="*/ 429339 h 429339"/>
                <a:gd name="connsiteX1" fmla="*/ 6617 w 857439"/>
                <a:gd name="connsiteY1" fmla="*/ 276701 h 429339"/>
                <a:gd name="connsiteX2" fmla="*/ 141635 w 857439"/>
                <a:gd name="connsiteY2" fmla="*/ 160735 h 429339"/>
                <a:gd name="connsiteX3" fmla="*/ 428814 w 857439"/>
                <a:gd name="connsiteY3" fmla="*/ 63341 h 429339"/>
                <a:gd name="connsiteX4" fmla="*/ 647412 w 857439"/>
                <a:gd name="connsiteY4" fmla="*/ 21192 h 429339"/>
                <a:gd name="connsiteX5" fmla="*/ 857439 w 857439"/>
                <a:gd name="connsiteY5" fmla="*/ 0 h 429339"/>
                <a:gd name="connsiteX0" fmla="*/ 50671 w 857439"/>
                <a:gd name="connsiteY0" fmla="*/ 429339 h 429339"/>
                <a:gd name="connsiteX1" fmla="*/ 6617 w 857439"/>
                <a:gd name="connsiteY1" fmla="*/ 276701 h 429339"/>
                <a:gd name="connsiteX2" fmla="*/ 141635 w 857439"/>
                <a:gd name="connsiteY2" fmla="*/ 160735 h 429339"/>
                <a:gd name="connsiteX3" fmla="*/ 428814 w 857439"/>
                <a:gd name="connsiteY3" fmla="*/ 63341 h 429339"/>
                <a:gd name="connsiteX4" fmla="*/ 647412 w 857439"/>
                <a:gd name="connsiteY4" fmla="*/ 21192 h 429339"/>
                <a:gd name="connsiteX5" fmla="*/ 857439 w 857439"/>
                <a:gd name="connsiteY5" fmla="*/ 0 h 429339"/>
                <a:gd name="connsiteX0" fmla="*/ 50671 w 857439"/>
                <a:gd name="connsiteY0" fmla="*/ 429339 h 429339"/>
                <a:gd name="connsiteX1" fmla="*/ 6617 w 857439"/>
                <a:gd name="connsiteY1" fmla="*/ 276701 h 429339"/>
                <a:gd name="connsiteX2" fmla="*/ 141635 w 857439"/>
                <a:gd name="connsiteY2" fmla="*/ 160735 h 429339"/>
                <a:gd name="connsiteX3" fmla="*/ 428814 w 857439"/>
                <a:gd name="connsiteY3" fmla="*/ 63341 h 429339"/>
                <a:gd name="connsiteX4" fmla="*/ 647412 w 857439"/>
                <a:gd name="connsiteY4" fmla="*/ 21192 h 429339"/>
                <a:gd name="connsiteX5" fmla="*/ 857439 w 857439"/>
                <a:gd name="connsiteY5" fmla="*/ 0 h 429339"/>
                <a:gd name="connsiteX0" fmla="*/ 50671 w 857439"/>
                <a:gd name="connsiteY0" fmla="*/ 429339 h 429339"/>
                <a:gd name="connsiteX1" fmla="*/ 6617 w 857439"/>
                <a:gd name="connsiteY1" fmla="*/ 276701 h 429339"/>
                <a:gd name="connsiteX2" fmla="*/ 141635 w 857439"/>
                <a:gd name="connsiteY2" fmla="*/ 160735 h 429339"/>
                <a:gd name="connsiteX3" fmla="*/ 428814 w 857439"/>
                <a:gd name="connsiteY3" fmla="*/ 63341 h 429339"/>
                <a:gd name="connsiteX4" fmla="*/ 647412 w 857439"/>
                <a:gd name="connsiteY4" fmla="*/ 28335 h 429339"/>
                <a:gd name="connsiteX5" fmla="*/ 857439 w 857439"/>
                <a:gd name="connsiteY5" fmla="*/ 0 h 429339"/>
                <a:gd name="connsiteX0" fmla="*/ 50671 w 849104"/>
                <a:gd name="connsiteY0" fmla="*/ 412670 h 412670"/>
                <a:gd name="connsiteX1" fmla="*/ 6617 w 849104"/>
                <a:gd name="connsiteY1" fmla="*/ 260032 h 412670"/>
                <a:gd name="connsiteX2" fmla="*/ 141635 w 849104"/>
                <a:gd name="connsiteY2" fmla="*/ 144066 h 412670"/>
                <a:gd name="connsiteX3" fmla="*/ 428814 w 849104"/>
                <a:gd name="connsiteY3" fmla="*/ 46672 h 412670"/>
                <a:gd name="connsiteX4" fmla="*/ 647412 w 849104"/>
                <a:gd name="connsiteY4" fmla="*/ 11666 h 412670"/>
                <a:gd name="connsiteX5" fmla="*/ 849104 w 849104"/>
                <a:gd name="connsiteY5" fmla="*/ 0 h 412670"/>
                <a:gd name="connsiteX0" fmla="*/ 50671 w 849104"/>
                <a:gd name="connsiteY0" fmla="*/ 415662 h 415662"/>
                <a:gd name="connsiteX1" fmla="*/ 6617 w 849104"/>
                <a:gd name="connsiteY1" fmla="*/ 263024 h 415662"/>
                <a:gd name="connsiteX2" fmla="*/ 141635 w 849104"/>
                <a:gd name="connsiteY2" fmla="*/ 147058 h 415662"/>
                <a:gd name="connsiteX3" fmla="*/ 428814 w 849104"/>
                <a:gd name="connsiteY3" fmla="*/ 49664 h 415662"/>
                <a:gd name="connsiteX4" fmla="*/ 637887 w 849104"/>
                <a:gd name="connsiteY4" fmla="*/ 2752 h 415662"/>
                <a:gd name="connsiteX5" fmla="*/ 849104 w 849104"/>
                <a:gd name="connsiteY5" fmla="*/ 2992 h 415662"/>
                <a:gd name="connsiteX0" fmla="*/ 50671 w 849104"/>
                <a:gd name="connsiteY0" fmla="*/ 419800 h 419800"/>
                <a:gd name="connsiteX1" fmla="*/ 6617 w 849104"/>
                <a:gd name="connsiteY1" fmla="*/ 267162 h 419800"/>
                <a:gd name="connsiteX2" fmla="*/ 141635 w 849104"/>
                <a:gd name="connsiteY2" fmla="*/ 151196 h 419800"/>
                <a:gd name="connsiteX3" fmla="*/ 428814 w 849104"/>
                <a:gd name="connsiteY3" fmla="*/ 53802 h 419800"/>
                <a:gd name="connsiteX4" fmla="*/ 639078 w 849104"/>
                <a:gd name="connsiteY4" fmla="*/ 2128 h 419800"/>
                <a:gd name="connsiteX5" fmla="*/ 849104 w 849104"/>
                <a:gd name="connsiteY5" fmla="*/ 7130 h 419800"/>
                <a:gd name="connsiteX0" fmla="*/ 50671 w 849104"/>
                <a:gd name="connsiteY0" fmla="*/ 419800 h 419800"/>
                <a:gd name="connsiteX1" fmla="*/ 6617 w 849104"/>
                <a:gd name="connsiteY1" fmla="*/ 267162 h 419800"/>
                <a:gd name="connsiteX2" fmla="*/ 141635 w 849104"/>
                <a:gd name="connsiteY2" fmla="*/ 151196 h 419800"/>
                <a:gd name="connsiteX3" fmla="*/ 428814 w 849104"/>
                <a:gd name="connsiteY3" fmla="*/ 53802 h 419800"/>
                <a:gd name="connsiteX4" fmla="*/ 639078 w 849104"/>
                <a:gd name="connsiteY4" fmla="*/ 2128 h 419800"/>
                <a:gd name="connsiteX5" fmla="*/ 849104 w 849104"/>
                <a:gd name="connsiteY5" fmla="*/ 7130 h 419800"/>
                <a:gd name="connsiteX0" fmla="*/ 50671 w 849104"/>
                <a:gd name="connsiteY0" fmla="*/ 419952 h 419952"/>
                <a:gd name="connsiteX1" fmla="*/ 6617 w 849104"/>
                <a:gd name="connsiteY1" fmla="*/ 267314 h 419952"/>
                <a:gd name="connsiteX2" fmla="*/ 141635 w 849104"/>
                <a:gd name="connsiteY2" fmla="*/ 151348 h 419952"/>
                <a:gd name="connsiteX3" fmla="*/ 372855 w 849104"/>
                <a:gd name="connsiteY3" fmla="*/ 56335 h 419952"/>
                <a:gd name="connsiteX4" fmla="*/ 639078 w 849104"/>
                <a:gd name="connsiteY4" fmla="*/ 2280 h 419952"/>
                <a:gd name="connsiteX5" fmla="*/ 849104 w 849104"/>
                <a:gd name="connsiteY5" fmla="*/ 7282 h 419952"/>
                <a:gd name="connsiteX0" fmla="*/ 50671 w 849104"/>
                <a:gd name="connsiteY0" fmla="*/ 413061 h 413061"/>
                <a:gd name="connsiteX1" fmla="*/ 6617 w 849104"/>
                <a:gd name="connsiteY1" fmla="*/ 260423 h 413061"/>
                <a:gd name="connsiteX2" fmla="*/ 141635 w 849104"/>
                <a:gd name="connsiteY2" fmla="*/ 144457 h 413061"/>
                <a:gd name="connsiteX3" fmla="*/ 372855 w 849104"/>
                <a:gd name="connsiteY3" fmla="*/ 49444 h 413061"/>
                <a:gd name="connsiteX4" fmla="*/ 565259 w 849104"/>
                <a:gd name="connsiteY4" fmla="*/ 3723 h 413061"/>
                <a:gd name="connsiteX5" fmla="*/ 849104 w 849104"/>
                <a:gd name="connsiteY5" fmla="*/ 391 h 413061"/>
                <a:gd name="connsiteX0" fmla="*/ 50671 w 1012219"/>
                <a:gd name="connsiteY0" fmla="*/ 449580 h 449580"/>
                <a:gd name="connsiteX1" fmla="*/ 6617 w 1012219"/>
                <a:gd name="connsiteY1" fmla="*/ 296942 h 449580"/>
                <a:gd name="connsiteX2" fmla="*/ 141635 w 1012219"/>
                <a:gd name="connsiteY2" fmla="*/ 180976 h 449580"/>
                <a:gd name="connsiteX3" fmla="*/ 372855 w 1012219"/>
                <a:gd name="connsiteY3" fmla="*/ 85963 h 449580"/>
                <a:gd name="connsiteX4" fmla="*/ 565259 w 1012219"/>
                <a:gd name="connsiteY4" fmla="*/ 40242 h 449580"/>
                <a:gd name="connsiteX5" fmla="*/ 1012219 w 1012219"/>
                <a:gd name="connsiteY5" fmla="*/ 0 h 449580"/>
                <a:gd name="connsiteX0" fmla="*/ 50671 w 1012219"/>
                <a:gd name="connsiteY0" fmla="*/ 449580 h 449580"/>
                <a:gd name="connsiteX1" fmla="*/ 6617 w 1012219"/>
                <a:gd name="connsiteY1" fmla="*/ 296942 h 449580"/>
                <a:gd name="connsiteX2" fmla="*/ 141635 w 1012219"/>
                <a:gd name="connsiteY2" fmla="*/ 180976 h 449580"/>
                <a:gd name="connsiteX3" fmla="*/ 372855 w 1012219"/>
                <a:gd name="connsiteY3" fmla="*/ 85963 h 449580"/>
                <a:gd name="connsiteX4" fmla="*/ 680749 w 1012219"/>
                <a:gd name="connsiteY4" fmla="*/ 16430 h 449580"/>
                <a:gd name="connsiteX5" fmla="*/ 1012219 w 1012219"/>
                <a:gd name="connsiteY5" fmla="*/ 0 h 449580"/>
                <a:gd name="connsiteX0" fmla="*/ 50671 w 1012219"/>
                <a:gd name="connsiteY0" fmla="*/ 449580 h 449580"/>
                <a:gd name="connsiteX1" fmla="*/ 6617 w 1012219"/>
                <a:gd name="connsiteY1" fmla="*/ 296942 h 449580"/>
                <a:gd name="connsiteX2" fmla="*/ 141635 w 1012219"/>
                <a:gd name="connsiteY2" fmla="*/ 180976 h 449580"/>
                <a:gd name="connsiteX3" fmla="*/ 372855 w 1012219"/>
                <a:gd name="connsiteY3" fmla="*/ 81201 h 449580"/>
                <a:gd name="connsiteX4" fmla="*/ 680749 w 1012219"/>
                <a:gd name="connsiteY4" fmla="*/ 16430 h 449580"/>
                <a:gd name="connsiteX5" fmla="*/ 1012219 w 1012219"/>
                <a:gd name="connsiteY5" fmla="*/ 0 h 449580"/>
                <a:gd name="connsiteX0" fmla="*/ 50411 w 1011959"/>
                <a:gd name="connsiteY0" fmla="*/ 449580 h 449580"/>
                <a:gd name="connsiteX1" fmla="*/ 6357 w 1011959"/>
                <a:gd name="connsiteY1" fmla="*/ 296942 h 449580"/>
                <a:gd name="connsiteX2" fmla="*/ 137803 w 1011959"/>
                <a:gd name="connsiteY2" fmla="*/ 169070 h 449580"/>
                <a:gd name="connsiteX3" fmla="*/ 372595 w 1011959"/>
                <a:gd name="connsiteY3" fmla="*/ 81201 h 449580"/>
                <a:gd name="connsiteX4" fmla="*/ 680489 w 1011959"/>
                <a:gd name="connsiteY4" fmla="*/ 16430 h 449580"/>
                <a:gd name="connsiteX5" fmla="*/ 1011959 w 1011959"/>
                <a:gd name="connsiteY5" fmla="*/ 0 h 449580"/>
                <a:gd name="connsiteX0" fmla="*/ 50411 w 1011959"/>
                <a:gd name="connsiteY0" fmla="*/ 449580 h 449580"/>
                <a:gd name="connsiteX1" fmla="*/ 6357 w 1011959"/>
                <a:gd name="connsiteY1" fmla="*/ 296942 h 449580"/>
                <a:gd name="connsiteX2" fmla="*/ 137803 w 1011959"/>
                <a:gd name="connsiteY2" fmla="*/ 169070 h 449580"/>
                <a:gd name="connsiteX3" fmla="*/ 372595 w 1011959"/>
                <a:gd name="connsiteY3" fmla="*/ 81201 h 449580"/>
                <a:gd name="connsiteX4" fmla="*/ 681680 w 1011959"/>
                <a:gd name="connsiteY4" fmla="*/ 20001 h 449580"/>
                <a:gd name="connsiteX5" fmla="*/ 1011959 w 1011959"/>
                <a:gd name="connsiteY5" fmla="*/ 0 h 449580"/>
                <a:gd name="connsiteX0" fmla="*/ 50411 w 1011959"/>
                <a:gd name="connsiteY0" fmla="*/ 449580 h 449580"/>
                <a:gd name="connsiteX1" fmla="*/ 6357 w 1011959"/>
                <a:gd name="connsiteY1" fmla="*/ 296942 h 449580"/>
                <a:gd name="connsiteX2" fmla="*/ 137803 w 1011959"/>
                <a:gd name="connsiteY2" fmla="*/ 169070 h 449580"/>
                <a:gd name="connsiteX3" fmla="*/ 372595 w 1011959"/>
                <a:gd name="connsiteY3" fmla="*/ 81201 h 449580"/>
                <a:gd name="connsiteX4" fmla="*/ 681680 w 1011959"/>
                <a:gd name="connsiteY4" fmla="*/ 20001 h 449580"/>
                <a:gd name="connsiteX5" fmla="*/ 1011959 w 1011959"/>
                <a:gd name="connsiteY5" fmla="*/ 0 h 449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11959" h="449580">
                  <a:moveTo>
                    <a:pt x="50411" y="449580"/>
                  </a:moveTo>
                  <a:cubicBezTo>
                    <a:pt x="563" y="423227"/>
                    <a:pt x="-8208" y="343694"/>
                    <a:pt x="6357" y="296942"/>
                  </a:cubicBezTo>
                  <a:cubicBezTo>
                    <a:pt x="20922" y="250190"/>
                    <a:pt x="76763" y="205027"/>
                    <a:pt x="137803" y="169070"/>
                  </a:cubicBezTo>
                  <a:cubicBezTo>
                    <a:pt x="198843" y="133113"/>
                    <a:pt x="281949" y="106046"/>
                    <a:pt x="372595" y="81201"/>
                  </a:cubicBezTo>
                  <a:cubicBezTo>
                    <a:pt x="463241" y="56356"/>
                    <a:pt x="602503" y="31153"/>
                    <a:pt x="681680" y="20001"/>
                  </a:cubicBezTo>
                  <a:cubicBezTo>
                    <a:pt x="760857" y="8849"/>
                    <a:pt x="970009" y="3532"/>
                    <a:pt x="1011959" y="0"/>
                  </a:cubicBezTo>
                </a:path>
              </a:pathLst>
            </a:cu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46304" tIns="73152" rIns="146304" bIns="73152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4608"/>
            </a:p>
          </p:txBody>
        </p:sp>
        <p:cxnSp>
          <p:nvCxnSpPr>
            <p:cNvPr id="228" name="Straight Arrow Connector 227">
              <a:extLst>
                <a:ext uri="{FF2B5EF4-FFF2-40B4-BE49-F238E27FC236}">
                  <a16:creationId xmlns:a16="http://schemas.microsoft.com/office/drawing/2014/main" id="{D89B6674-F12F-2248-AF4F-F84AE4C3196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559870" y="4631964"/>
              <a:ext cx="77650" cy="1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9" name="Straight Arrow Connector 228">
              <a:extLst>
                <a:ext uri="{FF2B5EF4-FFF2-40B4-BE49-F238E27FC236}">
                  <a16:creationId xmlns:a16="http://schemas.microsoft.com/office/drawing/2014/main" id="{3C1C26F1-0F42-3146-AE79-3719C83349BE}"/>
                </a:ext>
              </a:extLst>
            </p:cNvPr>
            <p:cNvCxnSpPr>
              <a:cxnSpLocks/>
            </p:cNvCxnSpPr>
            <p:nvPr/>
          </p:nvCxnSpPr>
          <p:spPr>
            <a:xfrm>
              <a:off x="6598695" y="4147156"/>
              <a:ext cx="77650" cy="1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230" name="Rectangle 229">
                <a:extLst>
                  <a:ext uri="{FF2B5EF4-FFF2-40B4-BE49-F238E27FC236}">
                    <a16:creationId xmlns:a16="http://schemas.microsoft.com/office/drawing/2014/main" id="{8F32C2F1-77B6-8347-B410-4671C7844DFF}"/>
                  </a:ext>
                </a:extLst>
              </p:cNvPr>
              <p:cNvSpPr/>
              <p:nvPr/>
            </p:nvSpPr>
            <p:spPr>
              <a:xfrm>
                <a:off x="4941668" y="3208077"/>
                <a:ext cx="410690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+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>
          <p:sp>
            <p:nvSpPr>
              <p:cNvPr id="230" name="Rectangle 229">
                <a:extLst>
                  <a:ext uri="{FF2B5EF4-FFF2-40B4-BE49-F238E27FC236}">
                    <a16:creationId xmlns:a16="http://schemas.microsoft.com/office/drawing/2014/main" id="{8F32C2F1-77B6-8347-B410-4671C7844DF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41668" y="3208077"/>
                <a:ext cx="410690" cy="369332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33" name="Rectangle 232">
            <a:extLst>
              <a:ext uri="{FF2B5EF4-FFF2-40B4-BE49-F238E27FC236}">
                <a16:creationId xmlns:a16="http://schemas.microsoft.com/office/drawing/2014/main" id="{B4D30B0B-481C-C940-AA05-0C57BFCA10BF}"/>
              </a:ext>
            </a:extLst>
          </p:cNvPr>
          <p:cNvSpPr/>
          <p:nvPr/>
        </p:nvSpPr>
        <p:spPr>
          <a:xfrm>
            <a:off x="3630076" y="3130368"/>
            <a:ext cx="1166765" cy="584676"/>
          </a:xfrm>
          <a:prstGeom prst="rect">
            <a:avLst/>
          </a:prstGeom>
          <a:noFill/>
          <a:ln w="28575">
            <a:solidFill>
              <a:srgbClr val="FF26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000"/>
          </a:p>
        </p:txBody>
      </p:sp>
      <p:sp>
        <p:nvSpPr>
          <p:cNvPr id="234" name="Rectangle 233">
            <a:extLst>
              <a:ext uri="{FF2B5EF4-FFF2-40B4-BE49-F238E27FC236}">
                <a16:creationId xmlns:a16="http://schemas.microsoft.com/office/drawing/2014/main" id="{BC4EA9EA-56A3-3842-B160-84F261CDACD0}"/>
              </a:ext>
            </a:extLst>
          </p:cNvPr>
          <p:cNvSpPr/>
          <p:nvPr/>
        </p:nvSpPr>
        <p:spPr>
          <a:xfrm>
            <a:off x="5402054" y="2938186"/>
            <a:ext cx="560985" cy="897954"/>
          </a:xfrm>
          <a:prstGeom prst="rect">
            <a:avLst/>
          </a:prstGeom>
          <a:noFill/>
          <a:ln w="28575">
            <a:solidFill>
              <a:srgbClr val="FF26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000"/>
          </a:p>
        </p:txBody>
      </p:sp>
      <p:pic>
        <p:nvPicPr>
          <p:cNvPr id="65" name="Graphic 64">
            <a:extLst>
              <a:ext uri="{FF2B5EF4-FFF2-40B4-BE49-F238E27FC236}">
                <a16:creationId xmlns:a16="http://schemas.microsoft.com/office/drawing/2014/main" id="{F47E1633-AB45-EF43-87F4-61AE9BEA1C33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3002492" y="1344624"/>
            <a:ext cx="600623" cy="666476"/>
          </a:xfrm>
          <a:prstGeom prst="rect">
            <a:avLst/>
          </a:prstGeom>
        </p:spPr>
      </p:pic>
      <p:pic>
        <p:nvPicPr>
          <p:cNvPr id="66" name="Graphic 65">
            <a:extLst>
              <a:ext uri="{FF2B5EF4-FFF2-40B4-BE49-F238E27FC236}">
                <a16:creationId xmlns:a16="http://schemas.microsoft.com/office/drawing/2014/main" id="{9E67A150-5FB5-E44A-A453-3D7FA0C1A84C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1452209" y="1310555"/>
            <a:ext cx="628058" cy="748282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7" name="Rectangle 66">
                <a:extLst>
                  <a:ext uri="{FF2B5EF4-FFF2-40B4-BE49-F238E27FC236}">
                    <a16:creationId xmlns:a16="http://schemas.microsoft.com/office/drawing/2014/main" id="{E09EB1CB-CD00-DC4D-9B06-C74F924D6A61}"/>
                  </a:ext>
                </a:extLst>
              </p:cNvPr>
              <p:cNvSpPr/>
              <p:nvPr/>
            </p:nvSpPr>
            <p:spPr>
              <a:xfrm>
                <a:off x="1570351" y="1518703"/>
                <a:ext cx="391774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FF2626"/>
                          </a:solidFill>
                          <a:latin typeface="Cambria Math" panose="02040503050406030204" pitchFamily="18" charset="0"/>
                        </a:rPr>
                        <m:t>𝑅</m:t>
                      </m:r>
                    </m:oMath>
                  </m:oMathPara>
                </a14:m>
                <a:endParaRPr lang="en-US" dirty="0">
                  <a:solidFill>
                    <a:srgbClr val="FF2626"/>
                  </a:solidFill>
                </a:endParaRPr>
              </a:p>
            </p:txBody>
          </p:sp>
        </mc:Choice>
        <mc:Fallback>
          <p:sp>
            <p:nvSpPr>
              <p:cNvPr id="67" name="Rectangle 66">
                <a:extLst>
                  <a:ext uri="{FF2B5EF4-FFF2-40B4-BE49-F238E27FC236}">
                    <a16:creationId xmlns:a16="http://schemas.microsoft.com/office/drawing/2014/main" id="{E09EB1CB-CD00-DC4D-9B06-C74F924D6A6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70351" y="1518703"/>
                <a:ext cx="391774" cy="369332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8" name="TextBox 67">
                <a:extLst>
                  <a:ext uri="{FF2B5EF4-FFF2-40B4-BE49-F238E27FC236}">
                    <a16:creationId xmlns:a16="http://schemas.microsoft.com/office/drawing/2014/main" id="{132C3610-B3F1-5F44-8AB1-BDA012EE0202}"/>
                  </a:ext>
                </a:extLst>
              </p:cNvPr>
              <p:cNvSpPr txBox="1"/>
              <p:nvPr/>
            </p:nvSpPr>
            <p:spPr>
              <a:xfrm>
                <a:off x="2198409" y="1407948"/>
                <a:ext cx="484453" cy="58295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600"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en-US" sz="3600" dirty="0"/>
              </a:p>
            </p:txBody>
          </p:sp>
        </mc:Choice>
        <mc:Fallback>
          <p:sp>
            <p:nvSpPr>
              <p:cNvPr id="68" name="TextBox 67">
                <a:extLst>
                  <a:ext uri="{FF2B5EF4-FFF2-40B4-BE49-F238E27FC236}">
                    <a16:creationId xmlns:a16="http://schemas.microsoft.com/office/drawing/2014/main" id="{132C3610-B3F1-5F44-8AB1-BDA012EE020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98409" y="1407948"/>
                <a:ext cx="484453" cy="582954"/>
              </a:xfrm>
              <a:prstGeom prst="rect">
                <a:avLst/>
              </a:prstGeom>
              <a:blipFill>
                <a:blip r:embed="rId14"/>
                <a:stretch>
                  <a:fillRect l="-7895" r="-526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9" name="TextBox 68">
                <a:extLst>
                  <a:ext uri="{FF2B5EF4-FFF2-40B4-BE49-F238E27FC236}">
                    <a16:creationId xmlns:a16="http://schemas.microsoft.com/office/drawing/2014/main" id="{8DC36890-DFE3-C24B-8A37-D3D88C92E01D}"/>
                  </a:ext>
                </a:extLst>
              </p:cNvPr>
              <p:cNvSpPr txBox="1"/>
              <p:nvPr/>
            </p:nvSpPr>
            <p:spPr>
              <a:xfrm>
                <a:off x="3475280" y="1462530"/>
                <a:ext cx="793948" cy="369332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+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>
          <p:sp>
            <p:nvSpPr>
              <p:cNvPr id="69" name="TextBox 68">
                <a:extLst>
                  <a:ext uri="{FF2B5EF4-FFF2-40B4-BE49-F238E27FC236}">
                    <a16:creationId xmlns:a16="http://schemas.microsoft.com/office/drawing/2014/main" id="{8DC36890-DFE3-C24B-8A37-D3D88C92E01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75280" y="1462530"/>
                <a:ext cx="793948" cy="369332"/>
              </a:xfrm>
              <a:prstGeom prst="rect">
                <a:avLst/>
              </a:prstGeom>
              <a:blipFill>
                <a:blip r:embed="rId15"/>
                <a:stretch>
                  <a:fillRect b="-689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70" name="Group 69">
            <a:extLst>
              <a:ext uri="{FF2B5EF4-FFF2-40B4-BE49-F238E27FC236}">
                <a16:creationId xmlns:a16="http://schemas.microsoft.com/office/drawing/2014/main" id="{386A4BFF-A626-1E46-9597-0677C1705F67}"/>
              </a:ext>
            </a:extLst>
          </p:cNvPr>
          <p:cNvGrpSpPr/>
          <p:nvPr/>
        </p:nvGrpSpPr>
        <p:grpSpPr>
          <a:xfrm>
            <a:off x="4269228" y="1283458"/>
            <a:ext cx="1892519" cy="764357"/>
            <a:chOff x="7762660" y="3203233"/>
            <a:chExt cx="1892519" cy="764357"/>
          </a:xfrm>
        </p:grpSpPr>
        <p:pic>
          <p:nvPicPr>
            <p:cNvPr id="71" name="Graphic 70">
              <a:extLst>
                <a:ext uri="{FF2B5EF4-FFF2-40B4-BE49-F238E27FC236}">
                  <a16:creationId xmlns:a16="http://schemas.microsoft.com/office/drawing/2014/main" id="{2339CE35-FF0E-0A41-BC33-BF05BC67E407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p:blipFill>
          <p:spPr>
            <a:xfrm>
              <a:off x="7762660" y="3203233"/>
              <a:ext cx="1892519" cy="764357"/>
            </a:xfrm>
            <a:prstGeom prst="rect">
              <a:avLst/>
            </a:prstGeom>
          </p:spPr>
        </p:pic>
        <mc:AlternateContent xmlns:mc="http://schemas.openxmlformats.org/markup-compatibility/2006" xmlns:a14="http://schemas.microsoft.com/office/drawing/2010/main">
          <mc:Choice Requires="a14">
            <p:sp>
              <p:nvSpPr>
                <p:cNvPr id="72" name="TextBox 71">
                  <a:extLst>
                    <a:ext uri="{FF2B5EF4-FFF2-40B4-BE49-F238E27FC236}">
                      <a16:creationId xmlns:a16="http://schemas.microsoft.com/office/drawing/2014/main" id="{525FFD93-15BD-7940-BE85-4B47A5A4A917}"/>
                    </a:ext>
                  </a:extLst>
                </p:cNvPr>
                <p:cNvSpPr txBox="1"/>
                <p:nvPr/>
              </p:nvSpPr>
              <p:spPr>
                <a:xfrm>
                  <a:off x="7980057" y="3436309"/>
                  <a:ext cx="428196" cy="307777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𝐹</m:t>
                        </m:r>
                      </m:oMath>
                    </m:oMathPara>
                  </a14:m>
                  <a:endParaRPr lang="en-US" sz="2000" dirty="0">
                    <a:solidFill>
                      <a:schemeClr val="tx1"/>
                    </a:solidFill>
                  </a:endParaRPr>
                </a:p>
              </p:txBody>
            </p:sp>
          </mc:Choice>
          <mc:Fallback xmlns="">
            <p:sp>
              <p:nvSpPr>
                <p:cNvPr id="57" name="TextBox 56">
                  <a:extLst>
                    <a:ext uri="{FF2B5EF4-FFF2-40B4-BE49-F238E27FC236}">
                      <a16:creationId xmlns:a16="http://schemas.microsoft.com/office/drawing/2014/main" id="{491E76DE-C002-8F4B-B40D-4086984B1BD4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980057" y="3436309"/>
                  <a:ext cx="428196" cy="307777"/>
                </a:xfrm>
                <a:prstGeom prst="rect">
                  <a:avLst/>
                </a:prstGeom>
                <a:blipFill>
                  <a:blip r:embed="rId30"/>
                  <a:stretch>
                    <a:fillRect b="-3846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73" name="TextBox 72">
                  <a:extLst>
                    <a:ext uri="{FF2B5EF4-FFF2-40B4-BE49-F238E27FC236}">
                      <a16:creationId xmlns:a16="http://schemas.microsoft.com/office/drawing/2014/main" id="{6FA2695C-D67E-E14D-95F6-016142227B57}"/>
                    </a:ext>
                  </a:extLst>
                </p:cNvPr>
                <p:cNvSpPr txBox="1"/>
                <p:nvPr/>
              </p:nvSpPr>
              <p:spPr>
                <a:xfrm>
                  <a:off x="9018423" y="3418388"/>
                  <a:ext cx="428196" cy="307777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200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l-GR" sz="200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Γ</m:t>
                            </m:r>
                          </m:e>
                          <m:sub>
                            <m:r>
                              <a:rPr lang="en-US" sz="2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4</m:t>
                            </m:r>
                          </m:sub>
                        </m:sSub>
                      </m:oMath>
                    </m:oMathPara>
                  </a14:m>
                  <a:endParaRPr lang="en-US" sz="2000" dirty="0">
                    <a:solidFill>
                      <a:schemeClr val="tx1"/>
                    </a:solidFill>
                  </a:endParaRPr>
                </a:p>
              </p:txBody>
            </p:sp>
          </mc:Choice>
          <mc:Fallback xmlns="">
            <p:sp>
              <p:nvSpPr>
                <p:cNvPr id="58" name="TextBox 57">
                  <a:extLst>
                    <a:ext uri="{FF2B5EF4-FFF2-40B4-BE49-F238E27FC236}">
                      <a16:creationId xmlns:a16="http://schemas.microsoft.com/office/drawing/2014/main" id="{FA8556E6-70EB-174E-ACF8-673099577E2C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9018423" y="3418388"/>
                  <a:ext cx="428196" cy="307777"/>
                </a:xfrm>
                <a:prstGeom prst="rect">
                  <a:avLst/>
                </a:prstGeom>
                <a:blipFill>
                  <a:blip r:embed="rId31"/>
                  <a:stretch>
                    <a:fillRect b="-12000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74" name="Straight Arrow Connector 73">
              <a:extLst>
                <a:ext uri="{FF2B5EF4-FFF2-40B4-BE49-F238E27FC236}">
                  <a16:creationId xmlns:a16="http://schemas.microsoft.com/office/drawing/2014/main" id="{69420207-6179-5446-98F1-F100EA85277D}"/>
                </a:ext>
              </a:extLst>
            </p:cNvPr>
            <p:cNvCxnSpPr>
              <a:cxnSpLocks/>
            </p:cNvCxnSpPr>
            <p:nvPr/>
          </p:nvCxnSpPr>
          <p:spPr>
            <a:xfrm>
              <a:off x="8645287" y="3296040"/>
              <a:ext cx="139283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Arrow Connector 74">
              <a:extLst>
                <a:ext uri="{FF2B5EF4-FFF2-40B4-BE49-F238E27FC236}">
                  <a16:creationId xmlns:a16="http://schemas.microsoft.com/office/drawing/2014/main" id="{69A01403-FFE9-C248-92F7-1B40C25EB13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667303" y="3876291"/>
              <a:ext cx="102394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7" name="Oval 76">
            <a:extLst>
              <a:ext uri="{FF2B5EF4-FFF2-40B4-BE49-F238E27FC236}">
                <a16:creationId xmlns:a16="http://schemas.microsoft.com/office/drawing/2014/main" id="{1AF94814-9202-CE4B-B04E-2BEBD3347C8C}"/>
              </a:ext>
            </a:extLst>
          </p:cNvPr>
          <p:cNvSpPr/>
          <p:nvPr/>
        </p:nvSpPr>
        <p:spPr>
          <a:xfrm>
            <a:off x="3114530" y="1496414"/>
            <a:ext cx="338443" cy="338443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8" name="TextBox 77">
                <a:extLst>
                  <a:ext uri="{FF2B5EF4-FFF2-40B4-BE49-F238E27FC236}">
                    <a16:creationId xmlns:a16="http://schemas.microsoft.com/office/drawing/2014/main" id="{92BBD0DC-E143-BE49-B9D7-57BA77456642}"/>
                  </a:ext>
                </a:extLst>
              </p:cNvPr>
              <p:cNvSpPr txBox="1"/>
              <p:nvPr/>
            </p:nvSpPr>
            <p:spPr>
              <a:xfrm>
                <a:off x="3088705" y="1516534"/>
                <a:ext cx="428196" cy="30777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𝐹</m:t>
                      </m:r>
                    </m:oMath>
                  </m:oMathPara>
                </a14:m>
                <a:endParaRPr lang="en-US" sz="2000" dirty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78" name="TextBox 77">
                <a:extLst>
                  <a:ext uri="{FF2B5EF4-FFF2-40B4-BE49-F238E27FC236}">
                    <a16:creationId xmlns:a16="http://schemas.microsoft.com/office/drawing/2014/main" id="{92BBD0DC-E143-BE49-B9D7-57BA7745664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88705" y="1516534"/>
                <a:ext cx="428196" cy="307777"/>
              </a:xfrm>
              <a:prstGeom prst="rect">
                <a:avLst/>
              </a:prstGeom>
              <a:blipFill>
                <a:blip r:embed="rId32"/>
                <a:stretch>
                  <a:fillRect b="-41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0" name="Rectangle 79">
            <a:extLst>
              <a:ext uri="{FF2B5EF4-FFF2-40B4-BE49-F238E27FC236}">
                <a16:creationId xmlns:a16="http://schemas.microsoft.com/office/drawing/2014/main" id="{A92F9D08-1148-3044-A367-428864FFBD99}"/>
              </a:ext>
            </a:extLst>
          </p:cNvPr>
          <p:cNvSpPr/>
          <p:nvPr/>
        </p:nvSpPr>
        <p:spPr>
          <a:xfrm>
            <a:off x="4415214" y="1260805"/>
            <a:ext cx="1613627" cy="787010"/>
          </a:xfrm>
          <a:prstGeom prst="rect">
            <a:avLst/>
          </a:prstGeom>
          <a:noFill/>
          <a:ln w="28575">
            <a:solidFill>
              <a:srgbClr val="FF26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000"/>
          </a:p>
        </p:txBody>
      </p:sp>
    </p:spTree>
    <p:extLst>
      <p:ext uri="{BB962C8B-B14F-4D97-AF65-F5344CB8AC3E}">
        <p14:creationId xmlns:p14="http://schemas.microsoft.com/office/powerpoint/2010/main" val="230945646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392</TotalTime>
  <Words>505</Words>
  <Application>Microsoft Macintosh PowerPoint</Application>
  <PresentationFormat>Widescreen</PresentationFormat>
  <Paragraphs>102</Paragraphs>
  <Slides>4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Arial</vt:lpstr>
      <vt:lpstr>Calibri</vt:lpstr>
      <vt:lpstr>Calibri Light</vt:lpstr>
      <vt:lpstr>Cambria Math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Projective Parquet Equation</dc:title>
  <dc:creator>Kun Chen</dc:creator>
  <cp:lastModifiedBy>Kun Chen</cp:lastModifiedBy>
  <cp:revision>21</cp:revision>
  <dcterms:created xsi:type="dcterms:W3CDTF">2020-08-15T22:25:14Z</dcterms:created>
  <dcterms:modified xsi:type="dcterms:W3CDTF">2020-08-16T04:57:23Z</dcterms:modified>
</cp:coreProperties>
</file>