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3A62A"/>
    <a:srgbClr val="844A94"/>
    <a:srgbClr val="A7EFF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6227" autoAdjust="0"/>
    <p:restoredTop sz="94660"/>
  </p:normalViewPr>
  <p:slideViewPr>
    <p:cSldViewPr snapToGrid="0">
      <p:cViewPr varScale="1">
        <p:scale>
          <a:sx n="111" d="100"/>
          <a:sy n="111" d="100"/>
        </p:scale>
        <p:origin x="1098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3487CDA-8513-FC65-0B80-B51E4E845F9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448028E6-E78C-5492-7396-30E01068ED4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B146FCD4-2E77-2D26-E244-39DBF3796F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8CA6B7-7294-49BE-8894-FBC98B4D1603}" type="datetimeFigureOut">
              <a:rPr lang="en-US" smtClean="0"/>
              <a:t>12/11/2025</a:t>
            </a:fld>
            <a:endParaRPr lang="en-US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1176BA90-9E1E-9B50-FA90-982EFD45BC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A3A1E32B-7632-5C50-FCDA-279A7D3B19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604C58-475C-4E3C-8AFA-EEF54AACC8B1}" type="slidenum">
              <a:rPr lang="en-US" smtClean="0"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429498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93C1D5C-11B1-E878-CE67-278F7383CD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534E7190-5B0F-5ABB-A606-090508B66EA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8613C722-7D6E-FA29-C74F-A5B2BFFEE9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8CA6B7-7294-49BE-8894-FBC98B4D1603}" type="datetimeFigureOut">
              <a:rPr lang="en-US" smtClean="0"/>
              <a:t>12/11/2025</a:t>
            </a:fld>
            <a:endParaRPr lang="en-US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A8FE2E0E-1D37-D642-5FEB-81B0ED83E7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F477A348-D683-0C84-EC34-C88EB0985E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604C58-475C-4E3C-8AFA-EEF54AACC8B1}" type="slidenum">
              <a:rPr lang="en-US" smtClean="0"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404927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3E25E15F-DB31-20A6-A352-2F1870E8C9A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AE2E23A4-1C18-9D31-AA39-1CD266E8301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2F00DD36-B2E9-B91B-FB81-3962C0CCF3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8CA6B7-7294-49BE-8894-FBC98B4D1603}" type="datetimeFigureOut">
              <a:rPr lang="en-US" smtClean="0"/>
              <a:t>12/11/2025</a:t>
            </a:fld>
            <a:endParaRPr lang="en-US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31871AF5-8902-C1B8-B578-7CE0792DE9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01992113-0A9D-457C-6DF9-981FF0E48C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604C58-475C-4E3C-8AFA-EEF54AACC8B1}" type="slidenum">
              <a:rPr lang="en-US" smtClean="0"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29630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6C147E-FCE7-C365-4B49-470C778C6B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C22061A3-4C7F-6C13-5807-6E3FDCE4189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371CCC2C-3AD4-5E3E-A8D0-2F17EEA22B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8CA6B7-7294-49BE-8894-FBC98B4D1603}" type="datetimeFigureOut">
              <a:rPr lang="en-US" smtClean="0"/>
              <a:t>12/11/2025</a:t>
            </a:fld>
            <a:endParaRPr lang="en-US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AD69795E-9FCC-7D6C-2AA0-077E14B69F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DB1BBBBC-DA2E-3F90-461D-8B0EBC709E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604C58-475C-4E3C-8AFA-EEF54AACC8B1}" type="slidenum">
              <a:rPr lang="en-US" smtClean="0"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355433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C2B0623-0BAC-3C2F-8F3B-7E6315AEB8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B69456AE-8F7A-390F-4A92-2AC530572EE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E1AABE29-E85B-BC28-92AC-CE76B1BA7B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8CA6B7-7294-49BE-8894-FBC98B4D1603}" type="datetimeFigureOut">
              <a:rPr lang="en-US" smtClean="0"/>
              <a:t>12/11/2025</a:t>
            </a:fld>
            <a:endParaRPr lang="en-US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4D3F97C-2232-846B-CE04-701EDDED41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EA6E1104-55AB-C11C-1759-FE6AA7D1BA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604C58-475C-4E3C-8AFA-EEF54AACC8B1}" type="slidenum">
              <a:rPr lang="en-US" smtClean="0"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761597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D258CDA-E282-E3FA-0BF8-5871949A84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AAFA254F-8399-8558-452F-56490820578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AC134AEC-031D-3695-68BD-4DF5C0A5C03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50BC4136-3C0C-18BE-9A3B-B3D46C77AC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8CA6B7-7294-49BE-8894-FBC98B4D1603}" type="datetimeFigureOut">
              <a:rPr lang="en-US" smtClean="0"/>
              <a:t>12/11/2025</a:t>
            </a:fld>
            <a:endParaRPr lang="en-US" dirty="0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D0624D51-81DD-2AB5-3D4A-75A3F5C48A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07DF7CF1-8488-8005-02D2-EF0030478D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604C58-475C-4E3C-8AFA-EEF54AACC8B1}" type="slidenum">
              <a:rPr lang="en-US" smtClean="0"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269217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DCE28AA-4756-6889-254D-975975D508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BFA925FB-64EB-61C7-5C5C-5DF96E64F4B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FE9F6378-90DB-CFA5-B8AD-CF7206CC2AB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1E37B695-1874-2923-D95D-003637865A5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49282707-40C1-7F2F-3180-13A9F05A961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4EDDD53A-6788-1CA2-4F0A-28BF17F74D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8CA6B7-7294-49BE-8894-FBC98B4D1603}" type="datetimeFigureOut">
              <a:rPr lang="en-US" smtClean="0"/>
              <a:t>12/11/2025</a:t>
            </a:fld>
            <a:endParaRPr lang="en-US" dirty="0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429E3404-6B42-5D0C-B962-5AE333F44D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3B011088-7CAB-3BC9-7DAC-A20B2E5697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604C58-475C-4E3C-8AFA-EEF54AACC8B1}" type="slidenum">
              <a:rPr lang="en-US" smtClean="0"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778801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DBF3B80-4B37-AE8E-34F0-ADCB16F8A6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1E123882-0EC4-8AA7-C802-7580338450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8CA6B7-7294-49BE-8894-FBC98B4D1603}" type="datetimeFigureOut">
              <a:rPr lang="en-US" smtClean="0"/>
              <a:t>12/11/2025</a:t>
            </a:fld>
            <a:endParaRPr lang="en-US" dirty="0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079108C3-015D-2805-FAAA-57D9ED4262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A7F1F043-ADDC-10F6-4AE7-B7F8988E30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604C58-475C-4E3C-8AFA-EEF54AACC8B1}" type="slidenum">
              <a:rPr lang="en-US" smtClean="0"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545354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255CE734-FA62-18ED-6D14-4FF4C95F30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8CA6B7-7294-49BE-8894-FBC98B4D1603}" type="datetimeFigureOut">
              <a:rPr lang="en-US" smtClean="0"/>
              <a:t>12/11/2025</a:t>
            </a:fld>
            <a:endParaRPr lang="en-US" dirty="0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343D72CA-247F-2EA1-6F43-803E504C62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898E7C5E-B408-24A4-9008-67795120FC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604C58-475C-4E3C-8AFA-EEF54AACC8B1}" type="slidenum">
              <a:rPr lang="en-US" smtClean="0"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123206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97465D3-F1FC-9650-E128-05ACDCBCC3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A20A8A1A-E8AB-0939-9B24-8D2FCAE4FE0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E11BBCBB-5CE7-D5E6-9972-838CDB67AE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38AB04CE-105A-7DE1-A200-5A34C42450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8CA6B7-7294-49BE-8894-FBC98B4D1603}" type="datetimeFigureOut">
              <a:rPr lang="en-US" smtClean="0"/>
              <a:t>12/11/2025</a:t>
            </a:fld>
            <a:endParaRPr lang="en-US" dirty="0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3D385AEA-8E4C-2E9F-77AE-49A2D075C3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1DB5755A-00BD-EED9-89B6-ED5657A8EB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604C58-475C-4E3C-8AFA-EEF54AACC8B1}" type="slidenum">
              <a:rPr lang="en-US" smtClean="0"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941096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7C9F1BC-BED3-D358-79D2-6CDC570410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C379F06A-E35E-23E5-60C0-331F2CD7BF7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E91BCC86-F26D-FB37-B7D6-D032435DC93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9B88E4EE-EAEE-6ACE-A588-F9A61B782B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8CA6B7-7294-49BE-8894-FBC98B4D1603}" type="datetimeFigureOut">
              <a:rPr lang="en-US" smtClean="0"/>
              <a:t>12/11/2025</a:t>
            </a:fld>
            <a:endParaRPr lang="en-US" dirty="0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B59A93CD-DEA0-182A-EDE9-E2A7C63A05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4E6365D2-7A42-5FF2-A2D4-0BE50EEBF8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604C58-475C-4E3C-8AFA-EEF54AACC8B1}" type="slidenum">
              <a:rPr lang="en-US" smtClean="0"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76942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B673CEA1-9A68-3021-FC67-CFD49D3634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CE47DF5B-B680-6866-9803-E292DBAFE2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6F342901-3D99-0B7E-94BD-5A4AF02489F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18CA6B7-7294-49BE-8894-FBC98B4D1603}" type="datetimeFigureOut">
              <a:rPr lang="en-US" smtClean="0"/>
              <a:t>12/11/2025</a:t>
            </a:fld>
            <a:endParaRPr lang="en-US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6E658AA2-EB15-0028-7F5B-5FB86BCE0AD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FACC144D-E391-CE10-E5A2-7E8395B9AD0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B0604C58-475C-4E3C-8AFA-EEF54AACC8B1}" type="slidenum">
              <a:rPr lang="en-US" smtClean="0"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666239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Rectangle : coins arrondis 38">
            <a:extLst>
              <a:ext uri="{FF2B5EF4-FFF2-40B4-BE49-F238E27FC236}">
                <a16:creationId xmlns:a16="http://schemas.microsoft.com/office/drawing/2014/main" id="{DF405966-9BE3-FDCA-8275-377E5FB9F137}"/>
              </a:ext>
            </a:extLst>
          </p:cNvPr>
          <p:cNvSpPr/>
          <p:nvPr/>
        </p:nvSpPr>
        <p:spPr>
          <a:xfrm>
            <a:off x="8298613" y="167199"/>
            <a:ext cx="2754086" cy="6489039"/>
          </a:xfrm>
          <a:prstGeom prst="roundRect">
            <a:avLst/>
          </a:prstGeom>
          <a:solidFill>
            <a:schemeClr val="accent1">
              <a:alpha val="12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5" name="Image 4" descr="Une image contenant bec, plume, dessin humoristique, dessin&#10;&#10;Le contenu généré par l’IA peut être incorrect.">
            <a:extLst>
              <a:ext uri="{FF2B5EF4-FFF2-40B4-BE49-F238E27FC236}">
                <a16:creationId xmlns:a16="http://schemas.microsoft.com/office/drawing/2014/main" id="{030B8922-0A68-869E-FADE-8C0E19C7F1C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6335" y="3004718"/>
            <a:ext cx="1800025" cy="1831368"/>
          </a:xfrm>
          <a:prstGeom prst="rect">
            <a:avLst/>
          </a:prstGeom>
        </p:spPr>
      </p:pic>
      <p:pic>
        <p:nvPicPr>
          <p:cNvPr id="7" name="Image 6" descr="Une image contenant parapluie, conception&#10;&#10;Le contenu généré par l’IA peut être incorrect.">
            <a:extLst>
              <a:ext uri="{FF2B5EF4-FFF2-40B4-BE49-F238E27FC236}">
                <a16:creationId xmlns:a16="http://schemas.microsoft.com/office/drawing/2014/main" id="{E49132AE-E770-E7AB-C48B-E2666A83DBA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8486" y="1112100"/>
            <a:ext cx="2075722" cy="1255545"/>
          </a:xfrm>
          <a:prstGeom prst="rect">
            <a:avLst/>
          </a:prstGeom>
        </p:spPr>
      </p:pic>
      <p:pic>
        <p:nvPicPr>
          <p:cNvPr id="9" name="Image 8" descr="Une image contenant parapluie, accessoire, conception&#10;&#10;Le contenu généré par l’IA peut être incorrect.">
            <a:extLst>
              <a:ext uri="{FF2B5EF4-FFF2-40B4-BE49-F238E27FC236}">
                <a16:creationId xmlns:a16="http://schemas.microsoft.com/office/drawing/2014/main" id="{7DB5145E-6F90-31E3-F836-ECC122C63F7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5735" y="2623152"/>
            <a:ext cx="2144670" cy="1297250"/>
          </a:xfrm>
          <a:prstGeom prst="rect">
            <a:avLst/>
          </a:prstGeom>
        </p:spPr>
      </p:pic>
      <p:pic>
        <p:nvPicPr>
          <p:cNvPr id="11" name="Image 10" descr="Une image contenant cercle, Caractère coloré, Graphique&#10;&#10;Le contenu généré par l’IA peut être incorrect.">
            <a:extLst>
              <a:ext uri="{FF2B5EF4-FFF2-40B4-BE49-F238E27FC236}">
                <a16:creationId xmlns:a16="http://schemas.microsoft.com/office/drawing/2014/main" id="{C240AE0B-BE4A-56A0-28AA-239CE5C5E12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68160" y="5393723"/>
            <a:ext cx="912630" cy="908221"/>
          </a:xfrm>
          <a:prstGeom prst="rect">
            <a:avLst/>
          </a:prstGeom>
        </p:spPr>
      </p:pic>
      <p:pic>
        <p:nvPicPr>
          <p:cNvPr id="13" name="Image 12" descr="Une image contenant Caractère coloré, cercle, Graphique&#10;&#10;Le contenu généré par l’IA peut être incorrect.">
            <a:extLst>
              <a:ext uri="{FF2B5EF4-FFF2-40B4-BE49-F238E27FC236}">
                <a16:creationId xmlns:a16="http://schemas.microsoft.com/office/drawing/2014/main" id="{4A495FF4-0C1F-20A1-EB4C-B146DA6D2F0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7981" y="5347586"/>
            <a:ext cx="1588354" cy="1000493"/>
          </a:xfrm>
          <a:prstGeom prst="rect">
            <a:avLst/>
          </a:prstGeom>
        </p:spPr>
      </p:pic>
      <p:pic>
        <p:nvPicPr>
          <p:cNvPr id="15" name="Image 14" descr="Une image contenant Graphique, cercle, Police, texte&#10;&#10;Le contenu généré par l’IA peut être incorrect.">
            <a:extLst>
              <a:ext uri="{FF2B5EF4-FFF2-40B4-BE49-F238E27FC236}">
                <a16:creationId xmlns:a16="http://schemas.microsoft.com/office/drawing/2014/main" id="{AD4F308C-BC89-354C-F6C2-3F8E0533E9A0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600" y="2722617"/>
            <a:ext cx="1588354" cy="1099481"/>
          </a:xfrm>
          <a:prstGeom prst="rect">
            <a:avLst/>
          </a:prstGeom>
        </p:spPr>
      </p:pic>
      <p:sp>
        <p:nvSpPr>
          <p:cNvPr id="16" name="Pentagone 15">
            <a:extLst>
              <a:ext uri="{FF2B5EF4-FFF2-40B4-BE49-F238E27FC236}">
                <a16:creationId xmlns:a16="http://schemas.microsoft.com/office/drawing/2014/main" id="{E99EB3CA-31BD-D7BE-442A-7DA093F5F969}"/>
              </a:ext>
            </a:extLst>
          </p:cNvPr>
          <p:cNvSpPr/>
          <p:nvPr/>
        </p:nvSpPr>
        <p:spPr>
          <a:xfrm>
            <a:off x="1259777" y="1710401"/>
            <a:ext cx="5468293" cy="4137433"/>
          </a:xfrm>
          <a:prstGeom prst="pentagon">
            <a:avLst/>
          </a:prstGeom>
          <a:noFill/>
          <a:ln>
            <a:solidFill>
              <a:srgbClr val="844A94">
                <a:alpha val="25000"/>
              </a:srgb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" name="ZoneTexte 16">
            <a:extLst>
              <a:ext uri="{FF2B5EF4-FFF2-40B4-BE49-F238E27FC236}">
                <a16:creationId xmlns:a16="http://schemas.microsoft.com/office/drawing/2014/main" id="{30C5C78B-2A39-1BDE-E634-E0493A525088}"/>
              </a:ext>
            </a:extLst>
          </p:cNvPr>
          <p:cNvSpPr txBox="1"/>
          <p:nvPr/>
        </p:nvSpPr>
        <p:spPr>
          <a:xfrm>
            <a:off x="2526354" y="60663"/>
            <a:ext cx="2936701" cy="523220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fr-FR" sz="2800" b="1" dirty="0">
                <a:solidFill>
                  <a:srgbClr val="844A94"/>
                </a:solidFill>
              </a:rPr>
              <a:t>Eegle Integration</a:t>
            </a:r>
            <a:endParaRPr lang="en-US" sz="2800" b="1" dirty="0">
              <a:solidFill>
                <a:srgbClr val="844A94"/>
              </a:solidFill>
            </a:endParaRPr>
          </a:p>
        </p:txBody>
      </p:sp>
      <p:sp>
        <p:nvSpPr>
          <p:cNvPr id="18" name="ZoneTexte 17">
            <a:extLst>
              <a:ext uri="{FF2B5EF4-FFF2-40B4-BE49-F238E27FC236}">
                <a16:creationId xmlns:a16="http://schemas.microsoft.com/office/drawing/2014/main" id="{1B503112-9219-5AF3-9A17-0D04F75E769F}"/>
              </a:ext>
            </a:extLst>
          </p:cNvPr>
          <p:cNvSpPr txBox="1"/>
          <p:nvPr/>
        </p:nvSpPr>
        <p:spPr>
          <a:xfrm>
            <a:off x="1527981" y="5034182"/>
            <a:ext cx="162762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4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PermutationTests.jl</a:t>
            </a:r>
            <a:endParaRPr lang="en-US" sz="1400" b="1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9" name="ZoneTexte 18">
            <a:extLst>
              <a:ext uri="{FF2B5EF4-FFF2-40B4-BE49-F238E27FC236}">
                <a16:creationId xmlns:a16="http://schemas.microsoft.com/office/drawing/2014/main" id="{72BFD7FC-CF4E-2FF5-84AB-D9B4CD9A28AD}"/>
              </a:ext>
            </a:extLst>
          </p:cNvPr>
          <p:cNvSpPr txBox="1"/>
          <p:nvPr/>
        </p:nvSpPr>
        <p:spPr>
          <a:xfrm>
            <a:off x="1708351" y="6333578"/>
            <a:ext cx="124258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Statistical testing</a:t>
            </a:r>
            <a:endParaRPr lang="en-US" sz="12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0" name="ZoneTexte 19">
            <a:extLst>
              <a:ext uri="{FF2B5EF4-FFF2-40B4-BE49-F238E27FC236}">
                <a16:creationId xmlns:a16="http://schemas.microsoft.com/office/drawing/2014/main" id="{D43DDD2D-2AE6-2087-36EC-F71DAD62FCD7}"/>
              </a:ext>
            </a:extLst>
          </p:cNvPr>
          <p:cNvSpPr txBox="1"/>
          <p:nvPr/>
        </p:nvSpPr>
        <p:spPr>
          <a:xfrm>
            <a:off x="5016979" y="5030936"/>
            <a:ext cx="155273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4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Diagonalizations.jl</a:t>
            </a:r>
            <a:endParaRPr lang="en-US" sz="1400" b="1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1" name="ZoneTexte 20">
            <a:extLst>
              <a:ext uri="{FF2B5EF4-FFF2-40B4-BE49-F238E27FC236}">
                <a16:creationId xmlns:a16="http://schemas.microsoft.com/office/drawing/2014/main" id="{54B9CA07-E513-1135-87B0-CEBB611C4EC1}"/>
              </a:ext>
            </a:extLst>
          </p:cNvPr>
          <p:cNvSpPr txBox="1"/>
          <p:nvPr/>
        </p:nvSpPr>
        <p:spPr>
          <a:xfrm>
            <a:off x="8427030" y="3063604"/>
            <a:ext cx="25624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Statistics,</a:t>
            </a:r>
          </a:p>
          <a:p>
            <a:r>
              <a:rPr lang="fr-FR" sz="1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Probability distributions and functions</a:t>
            </a:r>
            <a:endParaRPr lang="en-US" sz="12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2" name="ZoneTexte 21">
            <a:extLst>
              <a:ext uri="{FF2B5EF4-FFF2-40B4-BE49-F238E27FC236}">
                <a16:creationId xmlns:a16="http://schemas.microsoft.com/office/drawing/2014/main" id="{A909E96D-AF2C-621C-E75C-65EA8930ACE6}"/>
              </a:ext>
            </a:extLst>
          </p:cNvPr>
          <p:cNvSpPr txBox="1"/>
          <p:nvPr/>
        </p:nvSpPr>
        <p:spPr>
          <a:xfrm>
            <a:off x="524704" y="2412026"/>
            <a:ext cx="147014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4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FourierAnalysis.jl</a:t>
            </a:r>
            <a:endParaRPr lang="en-US" sz="1400" b="1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3" name="ZoneTexte 22">
            <a:extLst>
              <a:ext uri="{FF2B5EF4-FFF2-40B4-BE49-F238E27FC236}">
                <a16:creationId xmlns:a16="http://schemas.microsoft.com/office/drawing/2014/main" id="{E322BD73-96B5-7A7D-02B4-7B1CFB57D8A3}"/>
              </a:ext>
            </a:extLst>
          </p:cNvPr>
          <p:cNvSpPr txBox="1"/>
          <p:nvPr/>
        </p:nvSpPr>
        <p:spPr>
          <a:xfrm>
            <a:off x="243293" y="3822098"/>
            <a:ext cx="199311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Spectral analysis</a:t>
            </a:r>
          </a:p>
          <a:p>
            <a:pPr algn="ctr"/>
            <a:r>
              <a:rPr lang="fr-FR" sz="1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Time-frequency analysis</a:t>
            </a:r>
          </a:p>
          <a:p>
            <a:pPr algn="ctr"/>
            <a:r>
              <a:rPr lang="fr-FR" sz="1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Coherence </a:t>
            </a:r>
          </a:p>
          <a:p>
            <a:pPr algn="ctr"/>
            <a:r>
              <a:rPr lang="fr-FR" sz="1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Connectivity</a:t>
            </a:r>
            <a:endParaRPr lang="en-US" sz="12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4" name="ZoneTexte 23">
            <a:extLst>
              <a:ext uri="{FF2B5EF4-FFF2-40B4-BE49-F238E27FC236}">
                <a16:creationId xmlns:a16="http://schemas.microsoft.com/office/drawing/2014/main" id="{2502BF5E-8F2B-EC8A-24C9-6E19006577CE}"/>
              </a:ext>
            </a:extLst>
          </p:cNvPr>
          <p:cNvSpPr txBox="1"/>
          <p:nvPr/>
        </p:nvSpPr>
        <p:spPr>
          <a:xfrm>
            <a:off x="6053098" y="3662693"/>
            <a:ext cx="126188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1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Riemannian</a:t>
            </a:r>
          </a:p>
          <a:p>
            <a:pPr algn="ctr"/>
            <a:r>
              <a:rPr lang="fr-FR" sz="1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machine learning</a:t>
            </a:r>
            <a:endParaRPr lang="en-US" sz="12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5" name="ZoneTexte 24">
            <a:extLst>
              <a:ext uri="{FF2B5EF4-FFF2-40B4-BE49-F238E27FC236}">
                <a16:creationId xmlns:a16="http://schemas.microsoft.com/office/drawing/2014/main" id="{B978AEFF-2F16-88D2-0805-1277868C671B}"/>
              </a:ext>
            </a:extLst>
          </p:cNvPr>
          <p:cNvSpPr txBox="1"/>
          <p:nvPr/>
        </p:nvSpPr>
        <p:spPr>
          <a:xfrm>
            <a:off x="5850508" y="2412026"/>
            <a:ext cx="175349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4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PosDefManifoldML.jl</a:t>
            </a:r>
            <a:endParaRPr lang="en-US" sz="1400" b="1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6" name="ZoneTexte 25">
            <a:extLst>
              <a:ext uri="{FF2B5EF4-FFF2-40B4-BE49-F238E27FC236}">
                <a16:creationId xmlns:a16="http://schemas.microsoft.com/office/drawing/2014/main" id="{D642E02C-62DF-88A3-8C83-4BC7619C0879}"/>
              </a:ext>
            </a:extLst>
          </p:cNvPr>
          <p:cNvSpPr txBox="1"/>
          <p:nvPr/>
        </p:nvSpPr>
        <p:spPr>
          <a:xfrm>
            <a:off x="3255818" y="845231"/>
            <a:ext cx="152105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4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PosDefManifold.jl</a:t>
            </a:r>
            <a:endParaRPr lang="en-US" sz="1400" b="1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7" name="ZoneTexte 26">
            <a:extLst>
              <a:ext uri="{FF2B5EF4-FFF2-40B4-BE49-F238E27FC236}">
                <a16:creationId xmlns:a16="http://schemas.microsoft.com/office/drawing/2014/main" id="{8D35636D-2986-1CC8-9ABF-AE7147A8C660}"/>
              </a:ext>
            </a:extLst>
          </p:cNvPr>
          <p:cNvSpPr txBox="1"/>
          <p:nvPr/>
        </p:nvSpPr>
        <p:spPr>
          <a:xfrm>
            <a:off x="3530494" y="2073057"/>
            <a:ext cx="92685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1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Riemannian</a:t>
            </a:r>
          </a:p>
          <a:p>
            <a:pPr algn="ctr"/>
            <a:r>
              <a:rPr lang="fr-FR" sz="1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geometry</a:t>
            </a:r>
            <a:endParaRPr lang="en-US" sz="12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8" name="ZoneTexte 27">
            <a:extLst>
              <a:ext uri="{FF2B5EF4-FFF2-40B4-BE49-F238E27FC236}">
                <a16:creationId xmlns:a16="http://schemas.microsoft.com/office/drawing/2014/main" id="{5ADF02F0-78F6-B350-7390-3529BC0B802B}"/>
              </a:ext>
            </a:extLst>
          </p:cNvPr>
          <p:cNvSpPr txBox="1"/>
          <p:nvPr/>
        </p:nvSpPr>
        <p:spPr>
          <a:xfrm>
            <a:off x="8435113" y="4263022"/>
            <a:ext cx="201330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4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CovarianceEstimations.jl</a:t>
            </a:r>
            <a:endParaRPr lang="en-US" sz="1400" b="1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369204B4-F2ED-3AAA-1DA3-EF8BE118611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33651" y="707574"/>
            <a:ext cx="998572" cy="9985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9" name="ZoneTexte 28">
            <a:extLst>
              <a:ext uri="{FF2B5EF4-FFF2-40B4-BE49-F238E27FC236}">
                <a16:creationId xmlns:a16="http://schemas.microsoft.com/office/drawing/2014/main" id="{7235A6BB-4D2C-A6B7-4E49-70EFBA0614E1}"/>
              </a:ext>
            </a:extLst>
          </p:cNvPr>
          <p:cNvSpPr txBox="1"/>
          <p:nvPr/>
        </p:nvSpPr>
        <p:spPr>
          <a:xfrm>
            <a:off x="8435113" y="2600561"/>
            <a:ext cx="201933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4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StatsBase.jl, Statistics.jl, </a:t>
            </a:r>
          </a:p>
          <a:p>
            <a:r>
              <a:rPr lang="fr-FR" sz="14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Distributions.jl</a:t>
            </a:r>
            <a:endParaRPr lang="en-US" sz="1400" b="1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0" name="ZoneTexte 29">
            <a:extLst>
              <a:ext uri="{FF2B5EF4-FFF2-40B4-BE49-F238E27FC236}">
                <a16:creationId xmlns:a16="http://schemas.microsoft.com/office/drawing/2014/main" id="{E97BEABF-89D9-6F7C-5391-B83BF3EAB1BC}"/>
              </a:ext>
            </a:extLst>
          </p:cNvPr>
          <p:cNvSpPr txBox="1"/>
          <p:nvPr/>
        </p:nvSpPr>
        <p:spPr>
          <a:xfrm>
            <a:off x="5219568" y="6290447"/>
            <a:ext cx="166705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1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Spatial filters</a:t>
            </a:r>
          </a:p>
          <a:p>
            <a:pPr algn="ctr"/>
            <a:r>
              <a:rPr lang="fr-FR" sz="1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Blind Source Separation</a:t>
            </a:r>
            <a:endParaRPr lang="en-US" sz="12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1" name="ZoneTexte 30">
            <a:extLst>
              <a:ext uri="{FF2B5EF4-FFF2-40B4-BE49-F238E27FC236}">
                <a16:creationId xmlns:a16="http://schemas.microsoft.com/office/drawing/2014/main" id="{98564A56-937F-E506-0904-D3029D5E3403}"/>
              </a:ext>
            </a:extLst>
          </p:cNvPr>
          <p:cNvSpPr txBox="1"/>
          <p:nvPr/>
        </p:nvSpPr>
        <p:spPr>
          <a:xfrm>
            <a:off x="8435113" y="3604618"/>
            <a:ext cx="59926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4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DSP.jl</a:t>
            </a:r>
            <a:endParaRPr lang="en-US" sz="1400" b="1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2" name="ZoneTexte 31">
            <a:extLst>
              <a:ext uri="{FF2B5EF4-FFF2-40B4-BE49-F238E27FC236}">
                <a16:creationId xmlns:a16="http://schemas.microsoft.com/office/drawing/2014/main" id="{0FCE67B0-BF55-F94B-99FF-AD1B915350CF}"/>
              </a:ext>
            </a:extLst>
          </p:cNvPr>
          <p:cNvSpPr txBox="1"/>
          <p:nvPr/>
        </p:nvSpPr>
        <p:spPr>
          <a:xfrm>
            <a:off x="8435402" y="3877421"/>
            <a:ext cx="168232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Digital Signal Processing</a:t>
            </a:r>
            <a:endParaRPr lang="en-US" sz="12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3" name="ZoneTexte 32">
            <a:extLst>
              <a:ext uri="{FF2B5EF4-FFF2-40B4-BE49-F238E27FC236}">
                <a16:creationId xmlns:a16="http://schemas.microsoft.com/office/drawing/2014/main" id="{114E3733-A7B5-CAF5-BE76-0D0BD6B7B279}"/>
              </a:ext>
            </a:extLst>
          </p:cNvPr>
          <p:cNvSpPr txBox="1"/>
          <p:nvPr/>
        </p:nvSpPr>
        <p:spPr>
          <a:xfrm>
            <a:off x="8435402" y="4525102"/>
            <a:ext cx="157318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Covariance Estimation</a:t>
            </a:r>
            <a:endParaRPr lang="en-US" sz="12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030" name="Picture 6" descr="Julia - NumFOCUS">
            <a:extLst>
              <a:ext uri="{FF2B5EF4-FFF2-40B4-BE49-F238E27FC236}">
                <a16:creationId xmlns:a16="http://schemas.microsoft.com/office/drawing/2014/main" id="{29E23728-9E74-8DAC-56FC-05408967312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43195" y="700241"/>
            <a:ext cx="998572" cy="9985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5" name="ZoneTexte 34">
            <a:extLst>
              <a:ext uri="{FF2B5EF4-FFF2-40B4-BE49-F238E27FC236}">
                <a16:creationId xmlns:a16="http://schemas.microsoft.com/office/drawing/2014/main" id="{E92C35DF-9ACA-5A5D-D12A-AF0F879820E8}"/>
              </a:ext>
            </a:extLst>
          </p:cNvPr>
          <p:cNvSpPr txBox="1"/>
          <p:nvPr/>
        </p:nvSpPr>
        <p:spPr>
          <a:xfrm>
            <a:off x="8435113" y="1906756"/>
            <a:ext cx="135376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4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LinearAlgebra.jl</a:t>
            </a:r>
            <a:endParaRPr lang="en-US" sz="1400" b="1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6" name="ZoneTexte 35">
            <a:extLst>
              <a:ext uri="{FF2B5EF4-FFF2-40B4-BE49-F238E27FC236}">
                <a16:creationId xmlns:a16="http://schemas.microsoft.com/office/drawing/2014/main" id="{310667EC-2A60-AF86-D3E9-E0E1B1B34F7D}"/>
              </a:ext>
            </a:extLst>
          </p:cNvPr>
          <p:cNvSpPr txBox="1"/>
          <p:nvPr/>
        </p:nvSpPr>
        <p:spPr>
          <a:xfrm>
            <a:off x="8427030" y="2153250"/>
            <a:ext cx="200798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Linear Algebra, BLAS, LAPACK</a:t>
            </a:r>
            <a:endParaRPr lang="en-US" sz="12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7" name="ZoneTexte 36">
            <a:extLst>
              <a:ext uri="{FF2B5EF4-FFF2-40B4-BE49-F238E27FC236}">
                <a16:creationId xmlns:a16="http://schemas.microsoft.com/office/drawing/2014/main" id="{5B774A23-CDB0-8E97-C210-9EEBFCFE4D02}"/>
              </a:ext>
            </a:extLst>
          </p:cNvPr>
          <p:cNvSpPr txBox="1"/>
          <p:nvPr/>
        </p:nvSpPr>
        <p:spPr>
          <a:xfrm>
            <a:off x="3657690" y="2990457"/>
            <a:ext cx="824265" cy="400110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fr-FR" sz="2000" b="1" dirty="0">
                <a:solidFill>
                  <a:srgbClr val="844A94"/>
                </a:solidFill>
              </a:rPr>
              <a:t>Eegle</a:t>
            </a:r>
            <a:endParaRPr lang="en-US" sz="2000" b="1" dirty="0">
              <a:solidFill>
                <a:srgbClr val="844A94"/>
              </a:solidFill>
            </a:endParaRPr>
          </a:p>
        </p:txBody>
      </p:sp>
      <p:sp>
        <p:nvSpPr>
          <p:cNvPr id="38" name="ZoneTexte 37">
            <a:extLst>
              <a:ext uri="{FF2B5EF4-FFF2-40B4-BE49-F238E27FC236}">
                <a16:creationId xmlns:a16="http://schemas.microsoft.com/office/drawing/2014/main" id="{B76AD6B1-542E-FB21-78DE-D667DF747062}"/>
              </a:ext>
            </a:extLst>
          </p:cNvPr>
          <p:cNvSpPr txBox="1"/>
          <p:nvPr/>
        </p:nvSpPr>
        <p:spPr>
          <a:xfrm>
            <a:off x="8776313" y="201762"/>
            <a:ext cx="1792350" cy="461665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fr-FR" sz="2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Powered by</a:t>
            </a:r>
            <a:endParaRPr lang="en-US" sz="24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5188868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275</TotalTime>
  <Words>75</Words>
  <Application>Microsoft Office PowerPoint</Application>
  <PresentationFormat>Grand écran</PresentationFormat>
  <Paragraphs>29</Paragraphs>
  <Slides>1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</vt:i4>
      </vt:variant>
    </vt:vector>
  </HeadingPairs>
  <TitlesOfParts>
    <vt:vector size="6" baseType="lpstr">
      <vt:lpstr>Aptos</vt:lpstr>
      <vt:lpstr>Aptos Display</vt:lpstr>
      <vt:lpstr>Arial</vt:lpstr>
      <vt:lpstr>Calibri</vt:lpstr>
      <vt:lpstr>Thème Office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marco_congedo marco_congedo</dc:creator>
  <cp:lastModifiedBy>marco_congedo marco_congedo</cp:lastModifiedBy>
  <cp:revision>3</cp:revision>
  <dcterms:created xsi:type="dcterms:W3CDTF">2025-06-25T17:32:19Z</dcterms:created>
  <dcterms:modified xsi:type="dcterms:W3CDTF">2025-12-11T08:24:18Z</dcterms:modified>
</cp:coreProperties>
</file>