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2286000"/>
            <a:ext cx="12188952" cy="73152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400" b="1" i="0">
                <a:solidFill>
                  <a:srgbClr val="06BF97"/>
                </a:solidFill>
              </a:rPr>
              <a:t>flutter_feedback_kit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01168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0" i="1">
                <a:solidFill>
                  <a:srgbClr val="FFFFFF"/>
                </a:solidFill>
              </a:rPr>
              <a:t>In-App User Feedback Framework for Flutter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8346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0" i="0">
                <a:solidFill>
                  <a:srgbClr val="B0BEC5"/>
                </a:solidFill>
              </a:rPr>
              <a:t>9 Sprints  ·  54 Jira Issues  ·  41 Tests  ·  pub.dev-ready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3832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B0BEC5"/>
                </a:solidFill>
              </a:rPr>
              <a:t>v0.1.0 — March 2026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4572000"/>
            <a:ext cx="1783080" cy="384048"/>
          </a:xfrm>
          <a:prstGeom prst="ellipse">
            <a:avLst/>
          </a:prstGeom>
          <a:solidFill>
            <a:srgbClr val="0F3D4F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00" b="1">
                <a:solidFill>
                  <a:srgbClr val="06BF97"/>
                </a:solidFill>
              </a:rPr>
              <a:t>backend-agnostic</a:t>
            </a:r>
          </a:p>
        </p:txBody>
      </p:sp>
      <p:sp>
        <p:nvSpPr>
          <p:cNvPr id="9" name="Oval 8"/>
          <p:cNvSpPr/>
          <p:nvPr/>
        </p:nvSpPr>
        <p:spPr>
          <a:xfrm>
            <a:off x="2423160" y="4572000"/>
            <a:ext cx="1783080" cy="384048"/>
          </a:xfrm>
          <a:prstGeom prst="ellipse">
            <a:avLst/>
          </a:prstGeom>
          <a:solidFill>
            <a:srgbClr val="0F3D4F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00" b="1">
                <a:solidFill>
                  <a:srgbClr val="06BF97"/>
                </a:solidFill>
              </a:rPr>
              <a:t>offline-queue</a:t>
            </a:r>
          </a:p>
        </p:txBody>
      </p:sp>
      <p:sp>
        <p:nvSpPr>
          <p:cNvPr id="10" name="Oval 9"/>
          <p:cNvSpPr/>
          <p:nvPr/>
        </p:nvSpPr>
        <p:spPr>
          <a:xfrm>
            <a:off x="4297679" y="4572000"/>
            <a:ext cx="1783080" cy="384048"/>
          </a:xfrm>
          <a:prstGeom prst="ellipse">
            <a:avLst/>
          </a:prstGeom>
          <a:solidFill>
            <a:srgbClr val="0F3D4F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00" b="1">
                <a:solidFill>
                  <a:srgbClr val="06BF97"/>
                </a:solidFill>
              </a:rPr>
              <a:t>voice-input</a:t>
            </a:r>
          </a:p>
        </p:txBody>
      </p:sp>
      <p:sp>
        <p:nvSpPr>
          <p:cNvPr id="11" name="Oval 10"/>
          <p:cNvSpPr/>
          <p:nvPr/>
        </p:nvSpPr>
        <p:spPr>
          <a:xfrm>
            <a:off x="6172199" y="4572000"/>
            <a:ext cx="1783080" cy="384048"/>
          </a:xfrm>
          <a:prstGeom prst="ellipse">
            <a:avLst/>
          </a:prstGeom>
          <a:solidFill>
            <a:srgbClr val="0F3D4F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00" b="1">
                <a:solidFill>
                  <a:srgbClr val="06BF97"/>
                </a:solidFill>
              </a:rPr>
              <a:t>i18n</a:t>
            </a:r>
          </a:p>
        </p:txBody>
      </p:sp>
      <p:sp>
        <p:nvSpPr>
          <p:cNvPr id="12" name="Oval 11"/>
          <p:cNvSpPr/>
          <p:nvPr/>
        </p:nvSpPr>
        <p:spPr>
          <a:xfrm>
            <a:off x="8046719" y="4572000"/>
            <a:ext cx="1783080" cy="384048"/>
          </a:xfrm>
          <a:prstGeom prst="ellipse">
            <a:avLst/>
          </a:prstGeom>
          <a:solidFill>
            <a:srgbClr val="0F3D4F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00" b="1">
                <a:solidFill>
                  <a:srgbClr val="06BF97"/>
                </a:solidFill>
              </a:rPr>
              <a:t>screenshot-annotation</a:t>
            </a:r>
          </a:p>
        </p:txBody>
      </p:sp>
      <p:sp>
        <p:nvSpPr>
          <p:cNvPr id="13" name="Oval 12"/>
          <p:cNvSpPr/>
          <p:nvPr/>
        </p:nvSpPr>
        <p:spPr>
          <a:xfrm>
            <a:off x="9921240" y="4572000"/>
            <a:ext cx="1783080" cy="384048"/>
          </a:xfrm>
          <a:prstGeom prst="ellipse">
            <a:avLst/>
          </a:prstGeom>
          <a:solidFill>
            <a:srgbClr val="0F3D4F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00" b="1">
                <a:solidFill>
                  <a:srgbClr val="06BF97"/>
                </a:solidFill>
              </a:rPr>
              <a:t>NPS · CSAT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06BF97"/>
                </a:solidFill>
              </a:rPr>
              <a:t>Architecture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6868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B0BEC5"/>
                </a:solidFill>
              </a:rPr>
              <a:t>Clean layered design — Domain → Data → Presentation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417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200" b="1">
                <a:solidFill>
                  <a:srgbClr val="06BF97"/>
                </a:solidFill>
              </a:rPr>
              <a:t>PRESENTATION</a:t>
            </a:r>
          </a:p>
          <a:p>
            <a:r>
              <a:rPr sz="1050">
                <a:solidFill>
                  <a:srgbClr val="B0BEC5"/>
                </a:solidFill>
              </a:rPr>
              <a:t>  · FeedbackWidget</a:t>
            </a:r>
          </a:p>
          <a:p>
            <a:r>
              <a:rPr sz="1050">
                <a:solidFill>
                  <a:srgbClr val="B0BEC5"/>
                </a:solidFill>
              </a:rPr>
              <a:t>  · FeedbackButton</a:t>
            </a:r>
          </a:p>
          <a:p>
            <a:r>
              <a:rPr sz="1050">
                <a:solidFill>
                  <a:srgbClr val="B0BEC5"/>
                </a:solidFill>
              </a:rPr>
              <a:t>  · FeedbackAnnotationOverlay</a:t>
            </a:r>
          </a:p>
          <a:p>
            <a:r>
              <a:rPr sz="1050">
                <a:solidFill>
                  <a:srgbClr val="B0BEC5"/>
                </a:solidFill>
              </a:rPr>
              <a:t>  · FeedbackNpsWidget</a:t>
            </a:r>
          </a:p>
          <a:p>
            <a:r>
              <a:rPr sz="1050">
                <a:solidFill>
                  <a:srgbClr val="B0BEC5"/>
                </a:solidFill>
              </a:rPr>
              <a:t>  · FeedbackRatingWidget</a:t>
            </a:r>
          </a:p>
          <a:p>
            <a:r>
              <a:rPr sz="1050">
                <a:solidFill>
                  <a:srgbClr val="B0BEC5"/>
                </a:solidFill>
              </a:rPr>
              <a:t>  · FeedbackTheme</a:t>
            </a:r>
          </a:p>
        </p:txBody>
      </p:sp>
      <p:sp>
        <p:nvSpPr>
          <p:cNvPr id="7" name="Rectangle 6"/>
          <p:cNvSpPr/>
          <p:nvPr/>
        </p:nvSpPr>
        <p:spPr>
          <a:xfrm>
            <a:off x="4389120" y="1417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FFCA2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200" b="1">
                <a:solidFill>
                  <a:srgbClr val="FFCA28"/>
                </a:solidFill>
              </a:rPr>
              <a:t>SERVICES</a:t>
            </a:r>
          </a:p>
          <a:p>
            <a:r>
              <a:rPr sz="1050">
                <a:solidFill>
                  <a:srgbClr val="B0BEC5"/>
                </a:solidFill>
              </a:rPr>
              <a:t>  · SpeechRecognitionService</a:t>
            </a:r>
          </a:p>
          <a:p>
            <a:r>
              <a:rPr sz="1050">
                <a:solidFill>
                  <a:srgbClr val="B0BEC5"/>
                </a:solidFill>
              </a:rPr>
              <a:t>  · FeedbackMetadataCollector</a:t>
            </a:r>
          </a:p>
          <a:p>
            <a:r>
              <a:rPr sz="1050">
                <a:solidFill>
                  <a:srgbClr val="B0BEC5"/>
                </a:solidFill>
              </a:rPr>
              <a:t>  · ConnectivityService</a:t>
            </a:r>
          </a:p>
          <a:p>
            <a:r>
              <a:rPr sz="1050">
                <a:solidFill>
                  <a:srgbClr val="B0BEC5"/>
                </a:solidFill>
              </a:rPr>
              <a:t>  · FeedbackTrigger</a:t>
            </a:r>
          </a:p>
        </p:txBody>
      </p:sp>
      <p:sp>
        <p:nvSpPr>
          <p:cNvPr id="8" name="Rectangle 7"/>
          <p:cNvSpPr/>
          <p:nvPr/>
        </p:nvSpPr>
        <p:spPr>
          <a:xfrm>
            <a:off x="8275320" y="1417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42A5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200" b="1">
                <a:solidFill>
                  <a:srgbClr val="42A5F5"/>
                </a:solidFill>
              </a:rPr>
              <a:t>DATA</a:t>
            </a:r>
          </a:p>
          <a:p>
            <a:r>
              <a:rPr sz="1050">
                <a:solidFill>
                  <a:srgbClr val="B0BEC5"/>
                </a:solidFill>
              </a:rPr>
              <a:t>  · QueuedBackend</a:t>
            </a:r>
          </a:p>
          <a:p>
            <a:r>
              <a:rPr sz="1050">
                <a:solidFill>
                  <a:srgbClr val="B0BEC5"/>
                </a:solidFill>
              </a:rPr>
              <a:t>  · WebhookBackend</a:t>
            </a:r>
          </a:p>
          <a:p>
            <a:r>
              <a:rPr sz="1050">
                <a:solidFill>
                  <a:srgbClr val="B0BEC5"/>
                </a:solidFill>
              </a:rPr>
              <a:t>  · SharedPrefsQueue</a:t>
            </a:r>
          </a:p>
          <a:p>
            <a:r>
              <a:rPr sz="1050">
                <a:solidFill>
                  <a:srgbClr val="B0BEC5"/>
                </a:solidFill>
              </a:rPr>
              <a:t>  · LocalFeedbackBackend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379476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AB47B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200" b="1">
                <a:solidFill>
                  <a:srgbClr val="AB47BC"/>
                </a:solidFill>
              </a:rPr>
              <a:t>DOMAIN</a:t>
            </a:r>
          </a:p>
          <a:p>
            <a:r>
              <a:rPr sz="1050">
                <a:solidFill>
                  <a:srgbClr val="B0BEC5"/>
                </a:solidFill>
              </a:rPr>
              <a:t>  · FeedbackEntry</a:t>
            </a:r>
          </a:p>
          <a:p>
            <a:r>
              <a:rPr sz="1050">
                <a:solidFill>
                  <a:srgbClr val="B0BEC5"/>
                </a:solidFill>
              </a:rPr>
              <a:t>  · FeedbackCategoryItem</a:t>
            </a:r>
          </a:p>
          <a:p>
            <a:r>
              <a:rPr sz="1050">
                <a:solidFill>
                  <a:srgbClr val="B0BEC5"/>
                </a:solidFill>
              </a:rPr>
              <a:t>  · FeedbackBackend</a:t>
            </a:r>
          </a:p>
          <a:p>
            <a:r>
              <a:rPr sz="1050">
                <a:solidFill>
                  <a:srgbClr val="B0BEC5"/>
                </a:solidFill>
              </a:rPr>
              <a:t>  · FeedbackQueue</a:t>
            </a:r>
          </a:p>
          <a:p>
            <a:r>
              <a:rPr sz="1050">
                <a:solidFill>
                  <a:srgbClr val="B0BEC5"/>
                </a:solidFill>
              </a:rPr>
              <a:t>  · FeedbackAnalytics</a:t>
            </a:r>
          </a:p>
          <a:p>
            <a:r>
              <a:rPr sz="1050">
                <a:solidFill>
                  <a:srgbClr val="B0BEC5"/>
                </a:solidFill>
              </a:rPr>
              <a:t>  · FeedbackSessionContext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89120" y="379476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FF7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200" b="1">
                <a:solidFill>
                  <a:srgbClr val="FF7F50"/>
                </a:solidFill>
              </a:rPr>
              <a:t>i18n</a:t>
            </a:r>
          </a:p>
          <a:p>
            <a:r>
              <a:rPr sz="1050">
                <a:solidFill>
                  <a:srgbClr val="B0BEC5"/>
                </a:solidFill>
              </a:rPr>
              <a:t>  · FeedbackLocalizations (EN/TR/DE/FR/ES)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75320" y="379476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200" b="1">
                <a:solidFill>
                  <a:srgbClr val="0F3D4F"/>
                </a:solidFill>
              </a:rPr>
              <a:t>SUB-PACKAGE</a:t>
            </a:r>
          </a:p>
          <a:p>
            <a:r>
              <a:rPr sz="1050">
                <a:solidFill>
                  <a:srgbClr val="B0BEC5"/>
                </a:solidFill>
              </a:rPr>
              <a:t>  · flutter_feedback_kit_firebase</a:t>
            </a:r>
          </a:p>
          <a:p>
            <a:r>
              <a:rPr sz="1050">
                <a:solidFill>
                  <a:srgbClr val="B0BEC5"/>
                </a:solidFill>
              </a:rPr>
              <a:t>  · flutter_feedback_kit_sentry</a:t>
            </a:r>
          </a:p>
          <a:p>
            <a:r>
              <a:rPr sz="1050">
                <a:solidFill>
                  <a:srgbClr val="B0BEC5"/>
                </a:solidFill>
              </a:rPr>
              <a:t>  · flutter_feedback_kit_jira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06BF97"/>
                </a:solidFill>
              </a:rPr>
              <a:t>Core Features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37160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🔌  Backend-Agnostic</a:t>
            </a:r>
          </a:p>
          <a:p>
            <a:r>
              <a:rPr sz="1050">
                <a:solidFill>
                  <a:srgbClr val="B0BEC5"/>
                </a:solidFill>
              </a:rPr>
              <a:t>  · FeedbackBackend abstract interface</a:t>
            </a:r>
          </a:p>
          <a:p>
            <a:r>
              <a:rPr sz="1050">
                <a:solidFill>
                  <a:srgbClr val="B0BEC5"/>
                </a:solidFill>
              </a:rPr>
              <a:t>  · WebhookBackend (HTTPS POST)</a:t>
            </a:r>
          </a:p>
          <a:p>
            <a:r>
              <a:rPr sz="1050">
                <a:solidFill>
                  <a:srgbClr val="B0BEC5"/>
                </a:solidFill>
              </a:rPr>
              <a:t>  · Firebase, Sentry, Jira adapters</a:t>
            </a:r>
          </a:p>
          <a:p>
            <a:r>
              <a:rPr sz="1050">
                <a:solidFill>
                  <a:srgbClr val="B0BEC5"/>
                </a:solidFill>
              </a:rPr>
              <a:t>  · Custom backend in 5 lines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389120" y="137160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📶  Offline Queue</a:t>
            </a:r>
          </a:p>
          <a:p>
            <a:r>
              <a:rPr sz="1050">
                <a:solidFill>
                  <a:srgbClr val="B0BEC5"/>
                </a:solidFill>
              </a:rPr>
              <a:t>  · QueuedBackend wraps any backend</a:t>
            </a:r>
          </a:p>
          <a:p>
            <a:r>
              <a:rPr sz="1050">
                <a:solidFill>
                  <a:srgbClr val="B0BEC5"/>
                </a:solidFill>
              </a:rPr>
              <a:t>  · SharedPrefsQueue persistence</a:t>
            </a:r>
          </a:p>
          <a:p>
            <a:r>
              <a:rPr sz="1050">
                <a:solidFill>
                  <a:srgbClr val="B0BEC5"/>
                </a:solidFill>
              </a:rPr>
              <a:t>  · Auto-flush on reconnect</a:t>
            </a:r>
          </a:p>
          <a:p>
            <a:r>
              <a:rPr sz="1050">
                <a:solidFill>
                  <a:srgbClr val="B0BEC5"/>
                </a:solidFill>
              </a:rPr>
              <a:t>  · onQueued callback + flag</a:t>
            </a:r>
          </a:p>
        </p:txBody>
      </p:sp>
      <p:sp>
        <p:nvSpPr>
          <p:cNvPr id="7" name="Rectangle 6"/>
          <p:cNvSpPr/>
          <p:nvPr/>
        </p:nvSpPr>
        <p:spPr>
          <a:xfrm>
            <a:off x="8275320" y="137160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🎤  Voice Input</a:t>
            </a:r>
          </a:p>
          <a:p>
            <a:r>
              <a:rPr sz="1050">
                <a:solidFill>
                  <a:srgbClr val="B0BEC5"/>
                </a:solidFill>
              </a:rPr>
              <a:t>  · SpeechRecognitionService</a:t>
            </a:r>
          </a:p>
          <a:p>
            <a:r>
              <a:rPr sz="1050">
                <a:solidFill>
                  <a:srgbClr val="B0BEC5"/>
                </a:solidFill>
              </a:rPr>
              <a:t>  · Permission-aware initialization</a:t>
            </a:r>
          </a:p>
          <a:p>
            <a:r>
              <a:rPr sz="1050">
                <a:solidFill>
                  <a:srgbClr val="B0BEC5"/>
                </a:solidFill>
              </a:rPr>
              <a:t>  · Real-time transcription</a:t>
            </a:r>
          </a:p>
          <a:p>
            <a:r>
              <a:rPr sz="1050">
                <a:solidFill>
                  <a:srgbClr val="B0BEC5"/>
                </a:solidFill>
              </a:rPr>
              <a:t>  · Fallback when unavailable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3703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📸  Screenshot Capture</a:t>
            </a:r>
          </a:p>
          <a:p>
            <a:r>
              <a:rPr sz="1050">
                <a:solidFill>
                  <a:srgbClr val="B0BEC5"/>
                </a:solidFill>
              </a:rPr>
              <a:t>  · RepaintBoundary auto-capture</a:t>
            </a:r>
          </a:p>
          <a:p>
            <a:r>
              <a:rPr sz="1050">
                <a:solidFill>
                  <a:srgbClr val="B0BEC5"/>
                </a:solidFill>
              </a:rPr>
              <a:t>  · Gallery picker fallback</a:t>
            </a:r>
          </a:p>
          <a:p>
            <a:r>
              <a:rPr sz="1050">
                <a:solidFill>
                  <a:srgbClr val="B0BEC5"/>
                </a:solidFill>
              </a:rPr>
              <a:t>  · FeedbackAnnotationOverlay</a:t>
            </a:r>
          </a:p>
          <a:p>
            <a:r>
              <a:rPr sz="1050">
                <a:solidFill>
                  <a:srgbClr val="B0BEC5"/>
                </a:solidFill>
              </a:rPr>
              <a:t>  · Undo/redo drawing strokes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9120" y="3703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🌍  Internationalization</a:t>
            </a:r>
          </a:p>
          <a:p>
            <a:r>
              <a:rPr sz="1050">
                <a:solidFill>
                  <a:srgbClr val="B0BEC5"/>
                </a:solidFill>
              </a:rPr>
              <a:t>  · 5 built-in locales (EN/TR/DE/FR/ES)</a:t>
            </a:r>
          </a:p>
          <a:p>
            <a:r>
              <a:rPr sz="1050">
                <a:solidFill>
                  <a:srgbClr val="B0BEC5"/>
                </a:solidFill>
              </a:rPr>
              <a:t>  · FeedbackLocalizations interface</a:t>
            </a:r>
          </a:p>
          <a:p>
            <a:r>
              <a:rPr sz="1050">
                <a:solidFill>
                  <a:srgbClr val="B0BEC5"/>
                </a:solidFill>
              </a:rPr>
              <a:t>  · InheritedWidget propagation</a:t>
            </a:r>
          </a:p>
          <a:p>
            <a:r>
              <a:rPr sz="1050">
                <a:solidFill>
                  <a:srgbClr val="B0BEC5"/>
                </a:solidFill>
              </a:rPr>
              <a:t>  · Override per-widget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75320" y="3703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📊  Rating &amp; NPS</a:t>
            </a:r>
          </a:p>
          <a:p>
            <a:r>
              <a:rPr sz="1050">
                <a:solidFill>
                  <a:srgbClr val="B0BEC5"/>
                </a:solidFill>
              </a:rPr>
              <a:t>  · FeedbackRatingWidget (1-5 CSAT)</a:t>
            </a:r>
          </a:p>
          <a:p>
            <a:r>
              <a:rPr sz="1050">
                <a:solidFill>
                  <a:srgbClr val="B0BEC5"/>
                </a:solidFill>
              </a:rPr>
              <a:t>  · FeedbackNpsWidget (0-10 NPS)</a:t>
            </a:r>
          </a:p>
          <a:p>
            <a:r>
              <a:rPr sz="1050">
                <a:solidFill>
                  <a:srgbClr val="B0BEC5"/>
                </a:solidFill>
              </a:rPr>
              <a:t>  · rating + npsScore in FeedbackEntry</a:t>
            </a:r>
          </a:p>
          <a:p>
            <a:r>
              <a:rPr sz="1050">
                <a:solidFill>
                  <a:srgbClr val="B0BEC5"/>
                </a:solidFill>
              </a:rPr>
              <a:t>  · Optional — show/hide per screen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06BF97"/>
                </a:solidFill>
              </a:rPr>
              <a:t>Extensibility &amp; Customisation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37160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FFCA28"/>
                </a:solidFill>
              </a:rPr>
              <a:t>🎨  FeedbackThemeData</a:t>
            </a:r>
          </a:p>
          <a:p>
            <a:r>
              <a:rPr sz="1050">
                <a:solidFill>
                  <a:srgbClr val="B0BEC5"/>
                </a:solidFill>
              </a:rPr>
              <a:t>  · submitButtonColor</a:t>
            </a:r>
          </a:p>
          <a:p>
            <a:r>
              <a:rPr sz="1050">
                <a:solidFill>
                  <a:srgbClr val="B0BEC5"/>
                </a:solidFill>
              </a:rPr>
              <a:t>  · backgroundColor</a:t>
            </a:r>
          </a:p>
          <a:p>
            <a:r>
              <a:rPr sz="1050">
                <a:solidFill>
                  <a:srgbClr val="B0BEC5"/>
                </a:solidFill>
              </a:rPr>
              <a:t>  · contentPadding</a:t>
            </a:r>
          </a:p>
          <a:p>
            <a:r>
              <a:rPr sz="1050">
                <a:solidFill>
                  <a:srgbClr val="B0BEC5"/>
                </a:solidFill>
              </a:rPr>
              <a:t>  · sheetBorderRadius</a:t>
            </a:r>
          </a:p>
          <a:p>
            <a:r>
              <a:rPr sz="1050">
                <a:solidFill>
                  <a:srgbClr val="B0BEC5"/>
                </a:solidFill>
              </a:rPr>
              <a:t>  · FeedbackTheme InheritedWidget</a:t>
            </a:r>
          </a:p>
        </p:txBody>
      </p:sp>
      <p:sp>
        <p:nvSpPr>
          <p:cNvPr id="6" name="Rectangle 5"/>
          <p:cNvSpPr/>
          <p:nvPr/>
        </p:nvSpPr>
        <p:spPr>
          <a:xfrm>
            <a:off x="4389120" y="137160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FFCA28"/>
                </a:solidFill>
              </a:rPr>
              <a:t>🏷️  Custom Categories</a:t>
            </a:r>
          </a:p>
          <a:p>
            <a:r>
              <a:rPr sz="1050">
                <a:solidFill>
                  <a:srgbClr val="B0BEC5"/>
                </a:solidFill>
              </a:rPr>
              <a:t>  · FeedbackCategoryItem(id, label)</a:t>
            </a:r>
          </a:p>
          <a:p>
            <a:r>
              <a:rPr sz="1050">
                <a:solidFill>
                  <a:srgbClr val="B0BEC5"/>
                </a:solidFill>
              </a:rPr>
              <a:t>  · FeedbackCategory string constants</a:t>
            </a:r>
          </a:p>
          <a:p>
            <a:r>
              <a:rPr sz="1050">
                <a:solidFill>
                  <a:srgbClr val="B0BEC5"/>
                </a:solidFill>
              </a:rPr>
              <a:t>  · Mix built-ins with custom</a:t>
            </a:r>
          </a:p>
          <a:p>
            <a:r>
              <a:rPr sz="1050">
                <a:solidFill>
                  <a:srgbClr val="B0BEC5"/>
                </a:solidFill>
              </a:rPr>
              <a:t>  · Category id stored in JSON</a:t>
            </a:r>
          </a:p>
        </p:txBody>
      </p:sp>
      <p:sp>
        <p:nvSpPr>
          <p:cNvPr id="7" name="Rectangle 6"/>
          <p:cNvSpPr/>
          <p:nvPr/>
        </p:nvSpPr>
        <p:spPr>
          <a:xfrm>
            <a:off x="8275320" y="137160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FFCA28"/>
                </a:solidFill>
              </a:rPr>
              <a:t>📈  Analytics Hooks</a:t>
            </a:r>
          </a:p>
          <a:p>
            <a:r>
              <a:rPr sz="1050">
                <a:solidFill>
                  <a:srgbClr val="B0BEC5"/>
                </a:solidFill>
              </a:rPr>
              <a:t>  · FeedbackAnalytics interface</a:t>
            </a:r>
          </a:p>
          <a:p>
            <a:r>
              <a:rPr sz="1050">
                <a:solidFill>
                  <a:srgbClr val="B0BEC5"/>
                </a:solidFill>
              </a:rPr>
              <a:t>  · onFeedbackShown / Submitted</a:t>
            </a:r>
          </a:p>
          <a:p>
            <a:r>
              <a:rPr sz="1050">
                <a:solidFill>
                  <a:srgbClr val="B0BEC5"/>
                </a:solidFill>
              </a:rPr>
              <a:t>  · onVoiceInputUsed</a:t>
            </a:r>
          </a:p>
          <a:p>
            <a:r>
              <a:rPr sz="1050">
                <a:solidFill>
                  <a:srgbClr val="B0BEC5"/>
                </a:solidFill>
              </a:rPr>
              <a:t>  · onScreenshotAdded / onQueued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3703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FFCA28"/>
                </a:solidFill>
              </a:rPr>
              <a:t>🔐  Session Context</a:t>
            </a:r>
          </a:p>
          <a:p>
            <a:r>
              <a:rPr sz="1050">
                <a:solidFill>
                  <a:srgbClr val="B0BEC5"/>
                </a:solidFill>
              </a:rPr>
              <a:t>  · FeedbackSessionContext</a:t>
            </a:r>
          </a:p>
          <a:p>
            <a:r>
              <a:rPr sz="1050">
                <a:solidFill>
                  <a:srgbClr val="B0BEC5"/>
                </a:solidFill>
              </a:rPr>
              <a:t>  · userId, currentRoute</a:t>
            </a:r>
          </a:p>
          <a:p>
            <a:r>
              <a:rPr sz="1050">
                <a:solidFill>
                  <a:srgbClr val="B0BEC5"/>
                </a:solidFill>
              </a:rPr>
              <a:t>  · Custom key-value pairs</a:t>
            </a:r>
          </a:p>
          <a:p>
            <a:r>
              <a:rPr sz="1050">
                <a:solidFill>
                  <a:srgbClr val="B0BEC5"/>
                </a:solidFill>
              </a:rPr>
              <a:t>  · sessionContextBuilder callback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9120" y="3703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FFCA28"/>
                </a:solidFill>
              </a:rPr>
              <a:t>⚙️  Metadata Enrichment</a:t>
            </a:r>
          </a:p>
          <a:p>
            <a:r>
              <a:rPr sz="1050">
                <a:solidFill>
                  <a:srgbClr val="B0BEC5"/>
                </a:solidFill>
              </a:rPr>
              <a:t>  · FeedbackMetadataCollector</a:t>
            </a:r>
          </a:p>
          <a:p>
            <a:r>
              <a:rPr sz="1050">
                <a:solidFill>
                  <a:srgbClr val="B0BEC5"/>
                </a:solidFill>
              </a:rPr>
              <a:t>  · OS, device model, app version</a:t>
            </a:r>
          </a:p>
          <a:p>
            <a:r>
              <a:rPr sz="1050">
                <a:solidFill>
                  <a:srgbClr val="B0BEC5"/>
                </a:solidFill>
              </a:rPr>
              <a:t>  · Screen resolution, locale</a:t>
            </a:r>
          </a:p>
          <a:p>
            <a:r>
              <a:rPr sz="1050">
                <a:solidFill>
                  <a:srgbClr val="B0BEC5"/>
                </a:solidFill>
              </a:rPr>
              <a:t>  · Collected at submit time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75320" y="3703320"/>
            <a:ext cx="365760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FFCA28"/>
                </a:solidFill>
              </a:rPr>
              <a:t>⏰  Smart Trigger</a:t>
            </a:r>
          </a:p>
          <a:p>
            <a:r>
              <a:rPr sz="1050">
                <a:solidFill>
                  <a:srgbClr val="B0BEC5"/>
                </a:solidFill>
              </a:rPr>
              <a:t>  · FeedbackTrigger interface</a:t>
            </a:r>
          </a:p>
          <a:p>
            <a:r>
              <a:rPr sz="1050">
                <a:solidFill>
                  <a:srgbClr val="B0BEC5"/>
                </a:solidFill>
              </a:rPr>
              <a:t>  · shouldShow() → bool</a:t>
            </a:r>
          </a:p>
          <a:p>
            <a:r>
              <a:rPr sz="1050">
                <a:solidFill>
                  <a:srgbClr val="B0BEC5"/>
                </a:solidFill>
              </a:rPr>
              <a:t>  · markShown() lifecycle</a:t>
            </a:r>
          </a:p>
          <a:p>
            <a:r>
              <a:rPr sz="1050">
                <a:solidFill>
                  <a:srgbClr val="B0BEC5"/>
                </a:solidFill>
              </a:rPr>
              <a:t>  · First-launch / N-sessions logic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06BF97"/>
                </a:solidFill>
              </a:rPr>
              <a:t>Package Ecosystem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686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B0BEC5"/>
                </a:solidFill>
              </a:rPr>
              <a:t>Core package is dependency-free* — backends are optional add-ons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2651760" cy="41148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06BF97"/>
                </a:solidFill>
              </a:rPr>
              <a:t>Core</a:t>
            </a:r>
          </a:p>
          <a:p>
            <a:r>
              <a:rPr sz="900" i="1">
                <a:solidFill>
                  <a:srgbClr val="B0BEC5"/>
                </a:solidFill>
              </a:rPr>
              <a:t>flutter_feedback_kit</a:t>
            </a:r>
          </a:p>
          <a:p/>
          <a:p>
            <a:r>
              <a:rPr sz="1050">
                <a:solidFill>
                  <a:srgbClr val="B0BEC5"/>
                </a:solidFill>
              </a:rPr>
              <a:t>· FeedbackWidget, FeedbackButton</a:t>
            </a:r>
          </a:p>
          <a:p>
            <a:r>
              <a:rPr sz="1050">
                <a:solidFill>
                  <a:srgbClr val="B0BEC5"/>
                </a:solidFill>
              </a:rPr>
              <a:t>· QueuedBackend, WebhookBackend</a:t>
            </a:r>
          </a:p>
          <a:p>
            <a:r>
              <a:rPr sz="1050">
                <a:solidFill>
                  <a:srgbClr val="B0BEC5"/>
                </a:solidFill>
              </a:rPr>
              <a:t>· Voice, Screenshot, i18n</a:t>
            </a:r>
          </a:p>
          <a:p>
            <a:r>
              <a:rPr sz="1050">
                <a:solidFill>
                  <a:srgbClr val="B0BEC5"/>
                </a:solidFill>
              </a:rPr>
              <a:t>· NPS, Rating, Annotation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291839" y="1554480"/>
            <a:ext cx="2651760" cy="4114800"/>
          </a:xfrm>
          <a:prstGeom prst="rect">
            <a:avLst/>
          </a:prstGeom>
          <a:solidFill>
            <a:srgbClr val="16213E"/>
          </a:solidFill>
          <a:ln>
            <a:solidFill>
              <a:srgbClr val="FFCA2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FFCA28"/>
                </a:solidFill>
              </a:rPr>
              <a:t>Firebase</a:t>
            </a:r>
          </a:p>
          <a:p>
            <a:r>
              <a:rPr sz="900" i="1">
                <a:solidFill>
                  <a:srgbClr val="B0BEC5"/>
                </a:solidFill>
              </a:rPr>
              <a:t>flutter_feedback_kit_firebase</a:t>
            </a:r>
          </a:p>
          <a:p/>
          <a:p>
            <a:r>
              <a:rPr sz="1050">
                <a:solidFill>
                  <a:srgbClr val="B0BEC5"/>
                </a:solidFill>
              </a:rPr>
              <a:t>· FirebaseFeedbackBackend</a:t>
            </a:r>
          </a:p>
          <a:p>
            <a:r>
              <a:rPr sz="1050">
                <a:solidFill>
                  <a:srgbClr val="B0BEC5"/>
                </a:solidFill>
              </a:rPr>
              <a:t>· Firestore + Storage upload</a:t>
            </a:r>
          </a:p>
          <a:p>
            <a:r>
              <a:rPr sz="1050">
                <a:solidFill>
                  <a:srgbClr val="B0BEC5"/>
                </a:solidFill>
              </a:rPr>
              <a:t>· Anonymous auth support</a:t>
            </a:r>
          </a:p>
          <a:p>
            <a:r>
              <a:rPr sz="1050">
                <a:solidFill>
                  <a:srgbClr val="B0BEC5"/>
                </a:solidFill>
              </a:rPr>
              <a:t>· Screenshot 15s timeout</a:t>
            </a:r>
          </a:p>
        </p:txBody>
      </p:sp>
      <p:sp>
        <p:nvSpPr>
          <p:cNvPr id="8" name="Rectangle 7"/>
          <p:cNvSpPr/>
          <p:nvPr/>
        </p:nvSpPr>
        <p:spPr>
          <a:xfrm>
            <a:off x="6080759" y="1554480"/>
            <a:ext cx="2651760" cy="4114800"/>
          </a:xfrm>
          <a:prstGeom prst="rect">
            <a:avLst/>
          </a:prstGeom>
          <a:solidFill>
            <a:srgbClr val="16213E"/>
          </a:solidFill>
          <a:ln>
            <a:solidFill>
              <a:srgbClr val="F556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F5565A"/>
                </a:solidFill>
              </a:rPr>
              <a:t>Sentry</a:t>
            </a:r>
          </a:p>
          <a:p>
            <a:r>
              <a:rPr sz="900" i="1">
                <a:solidFill>
                  <a:srgbClr val="B0BEC5"/>
                </a:solidFill>
              </a:rPr>
              <a:t>flutter_feedback_kit_sentry</a:t>
            </a:r>
          </a:p>
          <a:p/>
          <a:p>
            <a:r>
              <a:rPr sz="1050">
                <a:solidFill>
                  <a:srgbClr val="B0BEC5"/>
                </a:solidFill>
              </a:rPr>
              <a:t>· SentryFeedbackBackend</a:t>
            </a:r>
          </a:p>
          <a:p>
            <a:r>
              <a:rPr sz="1050">
                <a:solidFill>
                  <a:srgbClr val="B0BEC5"/>
                </a:solidFill>
              </a:rPr>
              <a:t>· Sends via Sentry User Feedback API</a:t>
            </a:r>
          </a:p>
          <a:p>
            <a:r>
              <a:rPr sz="1050">
                <a:solidFill>
                  <a:srgbClr val="B0BEC5"/>
                </a:solidFill>
              </a:rPr>
              <a:t>· Attaches screenshots</a:t>
            </a:r>
          </a:p>
          <a:p>
            <a:r>
              <a:rPr sz="1050">
                <a:solidFill>
                  <a:srgbClr val="B0BEC5"/>
                </a:solidFill>
              </a:rPr>
              <a:t>· Environment + release tags</a:t>
            </a:r>
          </a:p>
        </p:txBody>
      </p:sp>
      <p:sp>
        <p:nvSpPr>
          <p:cNvPr id="9" name="Rectangle 8"/>
          <p:cNvSpPr/>
          <p:nvPr/>
        </p:nvSpPr>
        <p:spPr>
          <a:xfrm>
            <a:off x="8869680" y="1554480"/>
            <a:ext cx="2651760" cy="4114800"/>
          </a:xfrm>
          <a:prstGeom prst="rect">
            <a:avLst/>
          </a:prstGeom>
          <a:solidFill>
            <a:srgbClr val="16213E"/>
          </a:solidFill>
          <a:ln>
            <a:solidFill>
              <a:srgbClr val="0052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0052CC"/>
                </a:solidFill>
              </a:rPr>
              <a:t>Jira</a:t>
            </a:r>
          </a:p>
          <a:p>
            <a:r>
              <a:rPr sz="900" i="1">
                <a:solidFill>
                  <a:srgbClr val="B0BEC5"/>
                </a:solidFill>
              </a:rPr>
              <a:t>flutter_feedback_kit_jira</a:t>
            </a:r>
          </a:p>
          <a:p/>
          <a:p>
            <a:r>
              <a:rPr sz="1050">
                <a:solidFill>
                  <a:srgbClr val="B0BEC5"/>
                </a:solidFill>
              </a:rPr>
              <a:t>· JiraFeedbackBackend</a:t>
            </a:r>
          </a:p>
          <a:p>
            <a:r>
              <a:rPr sz="1050">
                <a:solidFill>
                  <a:srgbClr val="B0BEC5"/>
                </a:solidFill>
              </a:rPr>
              <a:t>· Creates Jira issues via REST</a:t>
            </a:r>
          </a:p>
          <a:p>
            <a:r>
              <a:rPr sz="1050">
                <a:solidFill>
                  <a:srgbClr val="B0BEC5"/>
                </a:solidFill>
              </a:rPr>
              <a:t>· Attachments as Jira attachments</a:t>
            </a:r>
          </a:p>
          <a:p>
            <a:r>
              <a:rPr sz="1050">
                <a:solidFill>
                  <a:srgbClr val="B0BEC5"/>
                </a:solidFill>
              </a:rPr>
              <a:t>· Configurable project + issuetype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06BF97"/>
                </a:solidFill>
              </a:rPr>
              <a:t>Real-World Integration: VocabApp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686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B0BEC5"/>
                </a:solidFill>
              </a:rPr>
              <a:t>Migration from custom feedback system → flutter_feedback_kit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417320"/>
            <a:ext cx="53035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6B6B"/>
                </a:solidFill>
              </a:rPr>
              <a:t>BEFORE  (custom code)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178308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F6B6B"/>
                </a:solidFill>
              </a:rPr>
              <a:t>✗  FeedbackNotifier (Riverpod AsyncNotifier)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121408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F6B6B"/>
                </a:solidFill>
              </a:rPr>
              <a:t>✗  FeedbackScreenshotNotifier (provider)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459736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F6B6B"/>
                </a:solidFill>
              </a:rPr>
              <a:t>✗  FeedbackRepositoryImpl (Firebase hardcoded)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2798063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F6B6B"/>
                </a:solidFill>
              </a:rPr>
              <a:t>✗  FeedbackPage (full-page widget)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136391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F6B6B"/>
                </a:solidFill>
              </a:rPr>
              <a:t>✗  feedback_repository.dart (domain interface)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474720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F6B6B"/>
                </a:solidFill>
              </a:rPr>
              <a:t>✗  feedback_entry.dart (domain entity)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813048"/>
            <a:ext cx="5303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F6B6B"/>
                </a:solidFill>
              </a:rPr>
              <a:t>✗  4 test files  ·  6 dart files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3200400"/>
            <a:ext cx="548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06BF97"/>
                </a:solidFill>
              </a:rPr>
              <a:t>→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14173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6BF97"/>
                </a:solidFill>
              </a:rPr>
              <a:t>AFTER  (flutter_feedback_kit)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178308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06BF97"/>
                </a:solidFill>
              </a:rPr>
              <a:t>✓  feedbackBackendProvider (QueuedBackend)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2121408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06BF97"/>
                </a:solidFill>
              </a:rPr>
              <a:t>✓  appVersionProvider (PackageInfo)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2459736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06BF97"/>
                </a:solidFill>
              </a:rPr>
              <a:t>✓  showFeedbackSheet() helper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2798063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06BF97"/>
                </a:solidFill>
              </a:rPr>
              <a:t>✓  feedback_setup.dart — single file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3136391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06BF97"/>
                </a:solidFill>
              </a:rPr>
              <a:t>✓  Path dependency → auto-update on changes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47472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06BF97"/>
                </a:solidFill>
              </a:rPr>
              <a:t>✓  0 custom files deleted  ·  41 tests passing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3680" y="3813048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06BF97"/>
                </a:solidFill>
              </a:rPr>
              <a:t>✓  Offline queue + voice + screenshots inherited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06BF97"/>
                </a:solidFill>
              </a:rPr>
              <a:t>Sprint Timeline — 9 Sprints · 54 Issues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32588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S1 · Core MVP</a:t>
            </a:r>
          </a:p>
          <a:p>
            <a:r>
              <a:rPr sz="1000">
                <a:solidFill>
                  <a:srgbClr val="B0BEC5"/>
                </a:solidFill>
              </a:rPr>
              <a:t>FeedbackEntry, FeedbackBackend, FeedbackWidget, WebhookBackend, example app</a:t>
            </a:r>
          </a:p>
        </p:txBody>
      </p:sp>
      <p:sp>
        <p:nvSpPr>
          <p:cNvPr id="6" name="Rectangle 5"/>
          <p:cNvSpPr/>
          <p:nvPr/>
        </p:nvSpPr>
        <p:spPr>
          <a:xfrm>
            <a:off x="4389120" y="132588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S2 · Security &amp; A11y</a:t>
            </a:r>
          </a:p>
          <a:p>
            <a:r>
              <a:rPr sz="1000">
                <a:solidFill>
                  <a:srgbClr val="B0BEC5"/>
                </a:solidFill>
              </a:rPr>
              <a:t>HTTPS-only, safe errors, ImagePicker constraints, semantics labels, dispose()</a:t>
            </a:r>
          </a:p>
        </p:txBody>
      </p:sp>
      <p:sp>
        <p:nvSpPr>
          <p:cNvPr id="7" name="Rectangle 6"/>
          <p:cNvSpPr/>
          <p:nvPr/>
        </p:nvSpPr>
        <p:spPr>
          <a:xfrm>
            <a:off x="8275320" y="132588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S3 · Architecture &amp; CI</a:t>
            </a:r>
          </a:p>
          <a:p>
            <a:r>
              <a:rPr sz="1000">
                <a:solidFill>
                  <a:srgbClr val="B0BEC5"/>
                </a:solidFill>
              </a:rPr>
              <a:t>GitHub Actions, FeedbackButton bridge, compute() for base64, modal semantics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310896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S4 · Offline &amp; Voice</a:t>
            </a:r>
          </a:p>
          <a:p>
            <a:r>
              <a:rPr sz="1000">
                <a:solidFill>
                  <a:srgbClr val="B0BEC5"/>
                </a:solidFill>
              </a:rPr>
              <a:t>FeedbackQueue, SharedPrefsQueue, QueuedBackend, SpeechRecognitionService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9120" y="310896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S5 · Rich Metadata</a:t>
            </a:r>
          </a:p>
          <a:p>
            <a:r>
              <a:rPr sz="1000">
                <a:solidFill>
                  <a:srgbClr val="B0BEC5"/>
                </a:solidFill>
              </a:rPr>
              <a:t>FeedbackMetadata, FeedbackSessionContext, FeedbackAnalytics, onQueued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75320" y="310896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S6 · Firebase Package</a:t>
            </a:r>
          </a:p>
          <a:p>
            <a:r>
              <a:rPr sz="1000">
                <a:solidFill>
                  <a:srgbClr val="B0BEC5"/>
                </a:solidFill>
              </a:rPr>
              <a:t>flutter_feedback_kit_firebase sub-package, FirebaseFeedbackBackend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02920" y="489204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S7 · i18n &amp; Annotation</a:t>
            </a:r>
          </a:p>
          <a:p>
            <a:r>
              <a:rPr sz="1000">
                <a:solidFill>
                  <a:srgbClr val="B0BEC5"/>
                </a:solidFill>
              </a:rPr>
              <a:t>FeedbackLocalizations 5 locales, FeedbackAnnotationOverlay, autoCapture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89120" y="489204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S8 · Rating &amp; Ecosystem</a:t>
            </a:r>
          </a:p>
          <a:p>
            <a:r>
              <a:rPr sz="1000">
                <a:solidFill>
                  <a:srgbClr val="B0BEC5"/>
                </a:solidFill>
              </a:rPr>
              <a:t>FeedbackNpsWidget, FeedbackRatingWidget, Sentry/Jira backends, FeedbackTrigger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75320" y="4892040"/>
            <a:ext cx="3657600" cy="160020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300" b="1">
                <a:solidFill>
                  <a:srgbClr val="06BF97"/>
                </a:solidFill>
              </a:rPr>
              <a:t>S9 · Quality &amp; Release</a:t>
            </a:r>
          </a:p>
          <a:p>
            <a:r>
              <a:rPr sz="1000">
                <a:solidFill>
                  <a:srgbClr val="B0BEC5"/>
                </a:solidFill>
              </a:rPr>
              <a:t>FeedbackThemeData, FeedbackCategoryItem, 41 widget tests, dart doc 0 warnings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06BF97"/>
                </a:solidFill>
              </a:rPr>
              <a:t>Quality Metrics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1371600"/>
            <a:ext cx="356616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4800" b="1">
                <a:solidFill>
                  <a:srgbClr val="06BF97"/>
                </a:solidFill>
              </a:rPr>
              <a:t>41</a:t>
            </a:r>
          </a:p>
          <a:p>
            <a:pPr algn="ctr"/>
            <a:r>
              <a:rPr sz="1400" b="1">
                <a:solidFill>
                  <a:srgbClr val="FFFFFF"/>
                </a:solidFill>
              </a:rPr>
              <a:t>Tests Passing</a:t>
            </a:r>
          </a:p>
          <a:p>
            <a:pPr algn="ctr"/>
            <a:r>
              <a:rPr sz="1100">
                <a:solidFill>
                  <a:srgbClr val="B0BEC5"/>
                </a:solidFill>
              </a:rPr>
              <a:t>Unit + widget tests</a:t>
            </a:r>
          </a:p>
        </p:txBody>
      </p:sp>
      <p:sp>
        <p:nvSpPr>
          <p:cNvPr id="6" name="Rectangle 5"/>
          <p:cNvSpPr/>
          <p:nvPr/>
        </p:nvSpPr>
        <p:spPr>
          <a:xfrm>
            <a:off x="4389120" y="1371600"/>
            <a:ext cx="356616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4800" b="1">
                <a:solidFill>
                  <a:srgbClr val="06BF97"/>
                </a:solidFill>
              </a:rPr>
              <a:t>0</a:t>
            </a:r>
          </a:p>
          <a:p>
            <a:pPr algn="ctr"/>
            <a:r>
              <a:rPr sz="1400" b="1">
                <a:solidFill>
                  <a:srgbClr val="FFFFFF"/>
                </a:solidFill>
              </a:rPr>
              <a:t>Analyze Issues</a:t>
            </a:r>
          </a:p>
          <a:p>
            <a:pPr algn="ctr"/>
            <a:r>
              <a:rPr sz="1100">
                <a:solidFill>
                  <a:srgbClr val="B0BEC5"/>
                </a:solidFill>
              </a:rPr>
              <a:t>flutter analyze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0" y="1371600"/>
            <a:ext cx="356616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4800" b="1">
                <a:solidFill>
                  <a:srgbClr val="06BF97"/>
                </a:solidFill>
              </a:rPr>
              <a:t>0</a:t>
            </a:r>
          </a:p>
          <a:p>
            <a:pPr algn="ctr"/>
            <a:r>
              <a:rPr sz="1400" b="1">
                <a:solidFill>
                  <a:srgbClr val="FFFFFF"/>
                </a:solidFill>
              </a:rPr>
              <a:t>Dart Doc Warnings</a:t>
            </a:r>
          </a:p>
          <a:p>
            <a:pPr algn="ctr"/>
            <a:r>
              <a:rPr sz="1100">
                <a:solidFill>
                  <a:srgbClr val="B0BEC5"/>
                </a:solidFill>
              </a:rPr>
              <a:t>dart doc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3749039"/>
            <a:ext cx="356616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4800" b="1">
                <a:solidFill>
                  <a:srgbClr val="06BF97"/>
                </a:solidFill>
              </a:rPr>
              <a:t>1</a:t>
            </a:r>
          </a:p>
          <a:p>
            <a:pPr algn="ctr"/>
            <a:r>
              <a:rPr sz="1400" b="1">
                <a:solidFill>
                  <a:srgbClr val="FFFFFF"/>
                </a:solidFill>
              </a:rPr>
              <a:t>pub dry-run issue</a:t>
            </a:r>
          </a:p>
          <a:p>
            <a:pPr algn="ctr"/>
            <a:r>
              <a:rPr sz="1100">
                <a:solidFill>
                  <a:srgbClr val="B0BEC5"/>
                </a:solidFill>
              </a:rPr>
              <a:t>uncommitted files only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9120" y="3749039"/>
            <a:ext cx="356616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4800" b="1">
                <a:solidFill>
                  <a:srgbClr val="06BF97"/>
                </a:solidFill>
              </a:rPr>
              <a:t>9</a:t>
            </a:r>
          </a:p>
          <a:p>
            <a:pPr algn="ctr"/>
            <a:r>
              <a:rPr sz="1400" b="1">
                <a:solidFill>
                  <a:srgbClr val="FFFFFF"/>
                </a:solidFill>
              </a:rPr>
              <a:t>Sprint Delivered</a:t>
            </a:r>
          </a:p>
          <a:p>
            <a:pPr algn="ctr"/>
            <a:r>
              <a:rPr sz="1100">
                <a:solidFill>
                  <a:srgbClr val="B0BEC5"/>
                </a:solidFill>
              </a:rPr>
              <a:t>All issues Done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3749039"/>
            <a:ext cx="3566160" cy="2103120"/>
          </a:xfrm>
          <a:prstGeom prst="rect">
            <a:avLst/>
          </a:prstGeom>
          <a:solidFill>
            <a:srgbClr val="16213E"/>
          </a:solidFill>
          <a:ln>
            <a:solidFill>
              <a:srgbClr val="06BF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4800" b="1">
                <a:solidFill>
                  <a:srgbClr val="06BF97"/>
                </a:solidFill>
              </a:rPr>
              <a:t>54</a:t>
            </a:r>
          </a:p>
          <a:p>
            <a:pPr algn="ctr"/>
            <a:r>
              <a:rPr sz="1400" b="1">
                <a:solidFill>
                  <a:srgbClr val="FFFFFF"/>
                </a:solidFill>
              </a:rPr>
              <a:t>Jira Issues</a:t>
            </a:r>
          </a:p>
          <a:p>
            <a:pPr algn="ctr"/>
            <a:r>
              <a:rPr sz="1100">
                <a:solidFill>
                  <a:srgbClr val="B0BEC5"/>
                </a:solidFill>
              </a:rPr>
              <a:t>FFK-2 → FFK-54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A1A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1005840"/>
            <a:ext cx="11064240" cy="54864"/>
          </a:xfrm>
          <a:prstGeom prst="rect">
            <a:avLst/>
          </a:prstGeom>
          <a:solidFill>
            <a:srgbClr val="06BF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06BF97"/>
                </a:solidFill>
              </a:rPr>
              <a:t>Next Steps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1371600"/>
            <a:ext cx="5486400" cy="150876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06BF97"/>
                </a:solidFill>
              </a:rPr>
              <a:t>[FFK-29]  Publish to pub.dev</a:t>
            </a:r>
          </a:p>
          <a:p>
            <a:r>
              <a:rPr sz="1150">
                <a:solidFill>
                  <a:srgbClr val="B0BEC5"/>
                </a:solidFill>
              </a:rPr>
              <a:t>   dart pub publish — package is ready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0" y="1371600"/>
            <a:ext cx="5486400" cy="150876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FFCA28"/>
                </a:solidFill>
              </a:rPr>
              <a:t>·  GitHub Actions auto-publish</a:t>
            </a:r>
          </a:p>
          <a:p>
            <a:r>
              <a:rPr sz="1150">
                <a:solidFill>
                  <a:srgbClr val="B0BEC5"/>
                </a:solidFill>
              </a:rPr>
              <a:t>   Tag v0.1.0 → CI publishes automatically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" y="3063240"/>
            <a:ext cx="5486400" cy="150876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FFCA28"/>
                </a:solidFill>
              </a:rPr>
              <a:t>·  Consumer projects</a:t>
            </a:r>
          </a:p>
          <a:p>
            <a:r>
              <a:rPr sz="1150">
                <a:solidFill>
                  <a:srgbClr val="B0BEC5"/>
                </a:solidFill>
              </a:rPr>
              <a:t>   Extend beyond VocabApp to other projects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0" y="3063240"/>
            <a:ext cx="5486400" cy="150876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FFCA28"/>
                </a:solidFill>
              </a:rPr>
              <a:t>·  Example app expansion</a:t>
            </a:r>
          </a:p>
          <a:p>
            <a:r>
              <a:rPr sz="1150">
                <a:solidFill>
                  <a:srgbClr val="B0BEC5"/>
                </a:solidFill>
              </a:rPr>
              <a:t>   Add Firebase + Sentry example variants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4754880"/>
            <a:ext cx="5486400" cy="150876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FFCA28"/>
                </a:solidFill>
              </a:rPr>
              <a:t>·  Web / Desktop support</a:t>
            </a:r>
          </a:p>
          <a:p>
            <a:r>
              <a:rPr sz="1150">
                <a:solidFill>
                  <a:srgbClr val="B0BEC5"/>
                </a:solidFill>
              </a:rPr>
              <a:t>   Conditional imports for dart:io vs dart:html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00800" y="4754880"/>
            <a:ext cx="5486400" cy="1508760"/>
          </a:xfrm>
          <a:prstGeom prst="rect">
            <a:avLst/>
          </a:prstGeom>
          <a:solidFill>
            <a:srgbClr val="16213E"/>
          </a:solidFill>
          <a:ln>
            <a:solidFill>
              <a:srgbClr val="0F3D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l"/>
            <a:r>
              <a:rPr sz="1400" b="1">
                <a:solidFill>
                  <a:srgbClr val="FFCA28"/>
                </a:solidFill>
              </a:rPr>
              <a:t>·  Mason brick</a:t>
            </a:r>
          </a:p>
          <a:p>
            <a:r>
              <a:rPr sz="1150">
                <a:solidFill>
                  <a:srgbClr val="B0BEC5"/>
                </a:solidFill>
              </a:rPr>
              <a:t>   flutter create --template for quick setup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